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69" r:id="rId16"/>
    <p:sldId id="271" r:id="rId17"/>
    <p:sldId id="272" r:id="rId18"/>
    <p:sldId id="273" r:id="rId19"/>
    <p:sldId id="275" r:id="rId20"/>
    <p:sldId id="277"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9" name="Títu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pt-BR" smtClean="0"/>
              <a:t>Clique para editar o estilo do título mestre</a:t>
            </a:r>
            <a:endParaRPr kumimoji="0" lang="en-US"/>
          </a:p>
        </p:txBody>
      </p:sp>
      <p:sp>
        <p:nvSpPr>
          <p:cNvPr id="17" name="Subtítu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t-BR" smtClean="0"/>
              <a:t>Clique para editar o estilo do subtítulo mestre</a:t>
            </a:r>
            <a:endParaRPr kumimoji="0" lang="en-US"/>
          </a:p>
        </p:txBody>
      </p:sp>
      <p:sp>
        <p:nvSpPr>
          <p:cNvPr id="30" name="Espaço Reservado para Data 29"/>
          <p:cNvSpPr>
            <a:spLocks noGrp="1"/>
          </p:cNvSpPr>
          <p:nvPr>
            <p:ph type="dt" sz="half" idx="10"/>
          </p:nvPr>
        </p:nvSpPr>
        <p:spPr/>
        <p:txBody>
          <a:bodyPr/>
          <a:lstStyle/>
          <a:p>
            <a:fld id="{A1899EB1-18B2-4E0B-889E-26424D57ACCB}" type="datetimeFigureOut">
              <a:rPr lang="pt-BR" smtClean="0"/>
              <a:pPr/>
              <a:t>17/08/2019</a:t>
            </a:fld>
            <a:endParaRPr lang="pt-BR"/>
          </a:p>
        </p:txBody>
      </p:sp>
      <p:sp>
        <p:nvSpPr>
          <p:cNvPr id="19" name="Espaço Reservado para Rodapé 18"/>
          <p:cNvSpPr>
            <a:spLocks noGrp="1"/>
          </p:cNvSpPr>
          <p:nvPr>
            <p:ph type="ftr" sz="quarter" idx="11"/>
          </p:nvPr>
        </p:nvSpPr>
        <p:spPr/>
        <p:txBody>
          <a:bodyPr/>
          <a:lstStyle/>
          <a:p>
            <a:endParaRPr lang="pt-BR"/>
          </a:p>
        </p:txBody>
      </p:sp>
      <p:sp>
        <p:nvSpPr>
          <p:cNvPr id="27" name="Espaço Reservado para Número de Slide 26"/>
          <p:cNvSpPr>
            <a:spLocks noGrp="1"/>
          </p:cNvSpPr>
          <p:nvPr>
            <p:ph type="sldNum" sz="quarter" idx="12"/>
          </p:nvPr>
        </p:nvSpPr>
        <p:spPr/>
        <p:txBody>
          <a:bodyPr/>
          <a:lstStyle/>
          <a:p>
            <a:fld id="{0BAC4FCB-5B19-4114-AA05-5D343859B915}" type="slidenum">
              <a:rPr lang="pt-BR" smtClean="0"/>
              <a:pPr/>
              <a:t>‹nº›</a:t>
            </a:fld>
            <a:endParaRPr lang="pt-B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smtClean="0"/>
              <a:t>Clique para editar o estilo do título mestre</a:t>
            </a:r>
            <a:endParaRPr kumimoji="0" lang="en-US"/>
          </a:p>
        </p:txBody>
      </p:sp>
      <p:sp>
        <p:nvSpPr>
          <p:cNvPr id="3" name="Espaço Reservado para Conteúdo 2"/>
          <p:cNvSpPr>
            <a:spLocks noGrp="1"/>
          </p:cNvSpPr>
          <p:nvPr>
            <p:ph idx="1"/>
          </p:nvPr>
        </p:nvSpPr>
        <p:spPr/>
        <p:txBody>
          <a:body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p>
            <a:fld id="{A1899EB1-18B2-4E0B-889E-26424D57ACCB}" type="datetimeFigureOut">
              <a:rPr lang="pt-BR" smtClean="0"/>
              <a:pPr/>
              <a:t>17/08/2019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BAC4FCB-5B19-4114-AA05-5D343859B915}" type="slidenum">
              <a:rPr lang="pt-BR" smtClean="0"/>
              <a:pPr/>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pt-BR" smtClean="0"/>
              <a:t>Clique para editar o estilo do título mestre</a:t>
            </a:r>
            <a:endParaRPr kumimoji="0" lang="en-US"/>
          </a:p>
        </p:txBody>
      </p:sp>
      <p:sp>
        <p:nvSpPr>
          <p:cNvPr id="3" name="Espaço Reservado para Tex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t-BR" smtClean="0"/>
              <a:t>Clique para editar os estilos do texto mestre</a:t>
            </a:r>
          </a:p>
        </p:txBody>
      </p:sp>
      <p:sp>
        <p:nvSpPr>
          <p:cNvPr id="4" name="Espaço Reservado para Data 3"/>
          <p:cNvSpPr>
            <a:spLocks noGrp="1"/>
          </p:cNvSpPr>
          <p:nvPr>
            <p:ph type="dt" sz="half" idx="10"/>
          </p:nvPr>
        </p:nvSpPr>
        <p:spPr/>
        <p:txBody>
          <a:bodyPr/>
          <a:lstStyle/>
          <a:p>
            <a:fld id="{A1899EB1-18B2-4E0B-889E-26424D57ACCB}" type="datetimeFigureOut">
              <a:rPr lang="pt-BR" smtClean="0"/>
              <a:pPr/>
              <a:t>17/08/2019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BAC4FCB-5B19-4114-AA05-5D343859B915}" type="slidenum">
              <a:rPr lang="pt-BR" smtClean="0"/>
              <a:pPr/>
              <a:t>‹nº›</a:t>
            </a:fld>
            <a:endParaRPr lang="pt-B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704088"/>
            <a:ext cx="8229600" cy="1143000"/>
          </a:xfrm>
        </p:spPr>
        <p:txBody>
          <a:bodyPr/>
          <a:lstStyle/>
          <a:p>
            <a:r>
              <a:rPr kumimoji="0" lang="pt-BR" smtClean="0"/>
              <a:t>Clique para editar o estilo do título mestre</a:t>
            </a:r>
            <a:endParaRPr kumimoji="0" lang="en-US"/>
          </a:p>
        </p:txBody>
      </p:sp>
      <p:sp>
        <p:nvSpPr>
          <p:cNvPr id="3" name="Espaço Reservado para Conteúd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Conteúd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5" name="Espaço Reservado para Data 4"/>
          <p:cNvSpPr>
            <a:spLocks noGrp="1"/>
          </p:cNvSpPr>
          <p:nvPr>
            <p:ph type="dt" sz="half" idx="10"/>
          </p:nvPr>
        </p:nvSpPr>
        <p:spPr/>
        <p:txBody>
          <a:bodyPr/>
          <a:lstStyle/>
          <a:p>
            <a:fld id="{A1899EB1-18B2-4E0B-889E-26424D57ACCB}" type="datetimeFigureOut">
              <a:rPr lang="pt-BR" smtClean="0"/>
              <a:pPr/>
              <a:t>17/08/2019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0BAC4FCB-5B19-4114-AA05-5D343859B915}" type="slidenum">
              <a:rPr lang="pt-BR" smtClean="0"/>
              <a:pP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704088"/>
            <a:ext cx="8229600" cy="1143000"/>
          </a:xfrm>
        </p:spPr>
        <p:txBody>
          <a:bodyPr tIns="45720" anchor="b"/>
          <a:lstStyle>
            <a:lvl1pPr>
              <a:defRPr/>
            </a:lvl1pPr>
          </a:lstStyle>
          <a:p>
            <a:r>
              <a:rPr kumimoji="0" lang="pt-BR" smtClean="0"/>
              <a:t>Clique para editar o estilo do título mestre</a:t>
            </a:r>
            <a:endParaRPr kumimoji="0" lang="en-US"/>
          </a:p>
        </p:txBody>
      </p:sp>
      <p:sp>
        <p:nvSpPr>
          <p:cNvPr id="3" name="Espaço Reservado para Tex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pt-BR" smtClean="0"/>
              <a:t>Clique para editar os estilos do texto mestre</a:t>
            </a:r>
          </a:p>
        </p:txBody>
      </p:sp>
      <p:sp>
        <p:nvSpPr>
          <p:cNvPr id="4" name="Espaço Reservado para Tex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pt-BR" smtClean="0"/>
              <a:t>Clique para editar os estilos do texto mestre</a:t>
            </a:r>
          </a:p>
        </p:txBody>
      </p:sp>
      <p:sp>
        <p:nvSpPr>
          <p:cNvPr id="5" name="Espaço Reservado para Conteúd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6" name="Espaço Reservado para Conteúd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7" name="Espaço Reservado para Data 6"/>
          <p:cNvSpPr>
            <a:spLocks noGrp="1"/>
          </p:cNvSpPr>
          <p:nvPr>
            <p:ph type="dt" sz="half" idx="10"/>
          </p:nvPr>
        </p:nvSpPr>
        <p:spPr/>
        <p:txBody>
          <a:bodyPr/>
          <a:lstStyle/>
          <a:p>
            <a:fld id="{A1899EB1-18B2-4E0B-889E-26424D57ACCB}" type="datetimeFigureOut">
              <a:rPr lang="pt-BR" smtClean="0"/>
              <a:pPr/>
              <a:t>17/08/2019</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0BAC4FCB-5B19-4114-AA05-5D343859B915}" type="slidenum">
              <a:rPr lang="pt-BR" smtClean="0"/>
              <a:pPr/>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pt-BR" smtClean="0"/>
              <a:t>Clique para editar o estilo do título mestre</a:t>
            </a:r>
            <a:endParaRPr kumimoji="0" lang="en-US"/>
          </a:p>
        </p:txBody>
      </p:sp>
      <p:sp>
        <p:nvSpPr>
          <p:cNvPr id="3" name="Espaço Reservado para Data 2"/>
          <p:cNvSpPr>
            <a:spLocks noGrp="1"/>
          </p:cNvSpPr>
          <p:nvPr>
            <p:ph type="dt" sz="half" idx="10"/>
          </p:nvPr>
        </p:nvSpPr>
        <p:spPr/>
        <p:txBody>
          <a:bodyPr/>
          <a:lstStyle/>
          <a:p>
            <a:fld id="{A1899EB1-18B2-4E0B-889E-26424D57ACCB}" type="datetimeFigureOut">
              <a:rPr lang="pt-BR" smtClean="0"/>
              <a:pPr/>
              <a:t>17/08/2019</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0BAC4FCB-5B19-4114-AA05-5D343859B915}" type="slidenum">
              <a:rPr lang="pt-BR" smtClean="0"/>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A1899EB1-18B2-4E0B-889E-26424D57ACCB}" type="datetimeFigureOut">
              <a:rPr lang="pt-BR" smtClean="0"/>
              <a:pPr/>
              <a:t>17/08/2019</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0BAC4FCB-5B19-4114-AA05-5D343859B915}" type="slidenum">
              <a:rPr lang="pt-BR" smtClean="0"/>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pt-BR" smtClean="0"/>
              <a:t>Clique para editar o estilo do título mestre</a:t>
            </a:r>
            <a:endParaRPr kumimoji="0" lang="en-US"/>
          </a:p>
        </p:txBody>
      </p:sp>
      <p:sp>
        <p:nvSpPr>
          <p:cNvPr id="3" name="Espaço Reservado para Tex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pt-BR" smtClean="0"/>
              <a:t>Clique para editar os estilos do texto mestre</a:t>
            </a:r>
          </a:p>
        </p:txBody>
      </p:sp>
      <p:sp>
        <p:nvSpPr>
          <p:cNvPr id="4" name="Espaço Reservado para Conteúd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5" name="Espaço Reservado para Data 4"/>
          <p:cNvSpPr>
            <a:spLocks noGrp="1"/>
          </p:cNvSpPr>
          <p:nvPr>
            <p:ph type="dt" sz="half" idx="10"/>
          </p:nvPr>
        </p:nvSpPr>
        <p:spPr/>
        <p:txBody>
          <a:bodyPr/>
          <a:lstStyle/>
          <a:p>
            <a:fld id="{A1899EB1-18B2-4E0B-889E-26424D57ACCB}" type="datetimeFigureOut">
              <a:rPr lang="pt-BR" smtClean="0"/>
              <a:pPr/>
              <a:t>17/08/2019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0BAC4FCB-5B19-4114-AA05-5D343859B915}" type="slidenum">
              <a:rPr lang="pt-BR" smtClean="0"/>
              <a:pPr/>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9" name="Retângulo com Único Canto Aparado e Arredondad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ângulo retângu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ítu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pt-BR" smtClean="0"/>
              <a:t>Clique para editar o estilo do título mestre</a:t>
            </a:r>
            <a:endParaRPr kumimoji="0" lang="en-US"/>
          </a:p>
        </p:txBody>
      </p:sp>
      <p:sp>
        <p:nvSpPr>
          <p:cNvPr id="4" name="Espaço Reservado para Tex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pt-BR" smtClean="0"/>
              <a:t>Clique para editar os estilos do texto mestre</a:t>
            </a:r>
          </a:p>
        </p:txBody>
      </p:sp>
      <p:sp>
        <p:nvSpPr>
          <p:cNvPr id="5" name="Espaço Reservado para Data 4"/>
          <p:cNvSpPr>
            <a:spLocks noGrp="1"/>
          </p:cNvSpPr>
          <p:nvPr>
            <p:ph type="dt" sz="half" idx="10"/>
          </p:nvPr>
        </p:nvSpPr>
        <p:spPr/>
        <p:txBody>
          <a:bodyPr/>
          <a:lstStyle/>
          <a:p>
            <a:fld id="{A1899EB1-18B2-4E0B-889E-26424D57ACCB}" type="datetimeFigureOut">
              <a:rPr lang="pt-BR" smtClean="0"/>
              <a:pPr/>
              <a:t>17/08/2019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a:xfrm>
            <a:off x="8077200" y="6356350"/>
            <a:ext cx="609600" cy="365125"/>
          </a:xfrm>
        </p:spPr>
        <p:txBody>
          <a:bodyPr/>
          <a:lstStyle/>
          <a:p>
            <a:fld id="{0BAC4FCB-5B19-4114-AA05-5D343859B915}" type="slidenum">
              <a:rPr lang="pt-BR" smtClean="0"/>
              <a:pPr/>
              <a:t>‹nº›</a:t>
            </a:fld>
            <a:endParaRPr lang="pt-BR"/>
          </a:p>
        </p:txBody>
      </p:sp>
      <p:sp>
        <p:nvSpPr>
          <p:cNvPr id="3" name="Espaço Reservado para Imagem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pt-BR" smtClean="0"/>
              <a:t>Clique no ícone para adicionar uma imagem</a:t>
            </a:r>
            <a:endParaRPr kumimoji="0" lang="en-US" dirty="0"/>
          </a:p>
        </p:txBody>
      </p:sp>
      <p:sp>
        <p:nvSpPr>
          <p:cNvPr id="10" name="Forma liv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a liv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smtClean="0"/>
              <a:t>Clique para editar o estilo do título mestre</a:t>
            </a:r>
            <a:endParaRPr kumimoji="0" lang="en-US"/>
          </a:p>
        </p:txBody>
      </p:sp>
      <p:sp>
        <p:nvSpPr>
          <p:cNvPr id="3" name="Espaço Reservado para Texto Vertical 2"/>
          <p:cNvSpPr>
            <a:spLocks noGrp="1"/>
          </p:cNvSpPr>
          <p:nvPr>
            <p:ph type="body" orient="vert" idx="1"/>
          </p:nvPr>
        </p:nvSpPr>
        <p:spPr/>
        <p:txBody>
          <a:bodyPr vert="eaVer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p>
            <a:fld id="{A1899EB1-18B2-4E0B-889E-26424D57ACCB}" type="datetimeFigureOut">
              <a:rPr lang="pt-BR" smtClean="0"/>
              <a:pPr/>
              <a:t>17/08/2019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BAC4FCB-5B19-4114-AA05-5D343859B915}" type="slidenum">
              <a:rPr lang="pt-BR" smtClean="0"/>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914401"/>
            <a:ext cx="2057400" cy="5211763"/>
          </a:xfrm>
        </p:spPr>
        <p:txBody>
          <a:bodyPr vert="eaVert"/>
          <a:lstStyle/>
          <a:p>
            <a:r>
              <a:rPr kumimoji="0" lang="pt-BR" smtClean="0"/>
              <a:t>Clique para editar o estilo do título mestre</a:t>
            </a:r>
            <a:endParaRPr kumimoji="0" lang="en-US"/>
          </a:p>
        </p:txBody>
      </p:sp>
      <p:sp>
        <p:nvSpPr>
          <p:cNvPr id="3" name="Espaço Reservado para Texto Vertical 2"/>
          <p:cNvSpPr>
            <a:spLocks noGrp="1"/>
          </p:cNvSpPr>
          <p:nvPr>
            <p:ph type="body" orient="vert" idx="1"/>
          </p:nvPr>
        </p:nvSpPr>
        <p:spPr>
          <a:xfrm>
            <a:off x="457200" y="914401"/>
            <a:ext cx="6019800" cy="5211763"/>
          </a:xfrm>
        </p:spPr>
        <p:txBody>
          <a:bodyPr vert="eaVer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p>
            <a:fld id="{A1899EB1-18B2-4E0B-889E-26424D57ACCB}" type="datetimeFigureOut">
              <a:rPr lang="pt-BR" smtClean="0"/>
              <a:pPr/>
              <a:t>17/08/2019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BAC4FCB-5B19-4114-AA05-5D343859B915}" type="slidenum">
              <a:rPr lang="pt-BR" smtClean="0"/>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0"/>
          <a:tileRect/>
        </a:gradFill>
        <a:effectLst/>
      </p:bgPr>
    </p:bg>
    <p:spTree>
      <p:nvGrpSpPr>
        <p:cNvPr id="1" name=""/>
        <p:cNvGrpSpPr/>
        <p:nvPr/>
      </p:nvGrpSpPr>
      <p:grpSpPr>
        <a:xfrm>
          <a:off x="0" y="0"/>
          <a:ext cx="0" cy="0"/>
          <a:chOff x="0" y="0"/>
          <a:chExt cx="0" cy="0"/>
        </a:xfrm>
      </p:grpSpPr>
      <p:sp>
        <p:nvSpPr>
          <p:cNvPr id="7" name="Forma liv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a liv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ço Reservado para Títu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pt-BR" smtClean="0"/>
              <a:t>Clique para editar o estilo do título mestre</a:t>
            </a:r>
            <a:endParaRPr kumimoji="0" lang="en-US"/>
          </a:p>
        </p:txBody>
      </p:sp>
      <p:sp>
        <p:nvSpPr>
          <p:cNvPr id="30" name="Espaço Reservado para Tex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pt-BR" smtClean="0"/>
              <a:t>Clique para editar os estilos do texto mestre</a:t>
            </a:r>
          </a:p>
          <a:p>
            <a:pPr lvl="1" eaLnBrk="1" latinLnBrk="0" hangingPunct="1"/>
            <a:r>
              <a:rPr kumimoji="0" lang="pt-BR" smtClean="0"/>
              <a:t>Segundo nível</a:t>
            </a:r>
          </a:p>
          <a:p>
            <a:pPr lvl="2" eaLnBrk="1" latinLnBrk="0" hangingPunct="1"/>
            <a:r>
              <a:rPr kumimoji="0" lang="pt-BR" smtClean="0"/>
              <a:t>Terceiro nível</a:t>
            </a:r>
          </a:p>
          <a:p>
            <a:pPr lvl="3" eaLnBrk="1" latinLnBrk="0" hangingPunct="1"/>
            <a:r>
              <a:rPr kumimoji="0" lang="pt-BR" smtClean="0"/>
              <a:t>Quarto nível</a:t>
            </a:r>
          </a:p>
          <a:p>
            <a:pPr lvl="4" eaLnBrk="1" latinLnBrk="0" hangingPunct="1"/>
            <a:r>
              <a:rPr kumimoji="0" lang="pt-BR" smtClean="0"/>
              <a:t>Quinto nível</a:t>
            </a:r>
            <a:endParaRPr kumimoji="0" lang="en-US"/>
          </a:p>
        </p:txBody>
      </p:sp>
      <p:sp>
        <p:nvSpPr>
          <p:cNvPr id="10" name="Espaço Reservado para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1899EB1-18B2-4E0B-889E-26424D57ACCB}" type="datetimeFigureOut">
              <a:rPr lang="pt-BR" smtClean="0"/>
              <a:pPr/>
              <a:t>17/08/2019</a:t>
            </a:fld>
            <a:endParaRPr lang="pt-BR"/>
          </a:p>
        </p:txBody>
      </p:sp>
      <p:sp>
        <p:nvSpPr>
          <p:cNvPr id="22" name="Espaço Reservado para Rodapé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pt-BR"/>
          </a:p>
        </p:txBody>
      </p:sp>
      <p:sp>
        <p:nvSpPr>
          <p:cNvPr id="18" name="Espaço Reservado para Número de Slid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BAC4FCB-5B19-4114-AA05-5D343859B915}" type="slidenum">
              <a:rPr lang="pt-BR" smtClean="0"/>
              <a:pPr/>
              <a:t>‹nº›</a:t>
            </a:fld>
            <a:endParaRPr lang="pt-BR"/>
          </a:p>
        </p:txBody>
      </p:sp>
      <p:grpSp>
        <p:nvGrpSpPr>
          <p:cNvPr id="2" name="Grupo 1"/>
          <p:cNvGrpSpPr/>
          <p:nvPr/>
        </p:nvGrpSpPr>
        <p:grpSpPr>
          <a:xfrm>
            <a:off x="-19017" y="202408"/>
            <a:ext cx="9180548" cy="649224"/>
            <a:chOff x="-19045" y="216550"/>
            <a:chExt cx="9180548" cy="649224"/>
          </a:xfrm>
        </p:grpSpPr>
        <p:sp>
          <p:nvSpPr>
            <p:cNvPr id="12" name="Forma liv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a liv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https://www.sintepe.org.br/site/v1/images/2018/noticias/conselho%202.jpg"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http://www.cnbb.org.br/wp-content/uploads/sites/32/2019/03/Sem-T%C3%ADtulo-1-2.png"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http://www.campanhadafraternidade2017.com.br/wp-content/uploads/2017/12/cartaz-da-Campanha-da-Fraternidade-2018-723x1024.jpg"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https://www.a12.com/source/files/originals/cartaz_campanha_da_fraternidade_2017.jpg" TargetMode="External"/><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500034" y="2071678"/>
            <a:ext cx="7851648" cy="3057548"/>
          </a:xfrm>
        </p:spPr>
        <p:txBody>
          <a:bodyPr>
            <a:normAutofit fontScale="90000"/>
          </a:bodyPr>
          <a:lstStyle/>
          <a:p>
            <a:pPr algn="ctr"/>
            <a:r>
              <a:rPr lang="pt-BR" b="1" dirty="0" smtClean="0"/>
              <a:t/>
            </a:r>
            <a:br>
              <a:rPr lang="pt-BR" b="1" dirty="0" smtClean="0"/>
            </a:br>
            <a:r>
              <a:rPr lang="pt-BR" dirty="0" smtClean="0"/>
              <a:t/>
            </a:r>
            <a:br>
              <a:rPr lang="pt-BR" dirty="0" smtClean="0"/>
            </a:br>
            <a:r>
              <a:rPr lang="pt-BR" dirty="0" smtClean="0"/>
              <a:t/>
            </a:r>
            <a:br>
              <a:rPr lang="pt-BR" dirty="0" smtClean="0"/>
            </a:br>
            <a:r>
              <a:rPr lang="pt-BR" b="1" dirty="0" smtClean="0"/>
              <a:t>CF </a:t>
            </a:r>
            <a:r>
              <a:rPr lang="pt-BR" b="1" dirty="0"/>
              <a:t>– 2019   =   </a:t>
            </a:r>
            <a:r>
              <a:rPr lang="pt-BR" b="1" dirty="0" smtClean="0"/>
              <a:t/>
            </a:r>
            <a:br>
              <a:rPr lang="pt-BR" b="1" dirty="0" smtClean="0"/>
            </a:br>
            <a:r>
              <a:rPr lang="pt-BR" b="1" dirty="0" smtClean="0"/>
              <a:t>POLÍTICAS </a:t>
            </a:r>
            <a:r>
              <a:rPr lang="pt-BR" b="1" dirty="0"/>
              <a:t>PÚBLICAS </a:t>
            </a:r>
            <a:r>
              <a:rPr lang="pt-BR" b="1" dirty="0" smtClean="0"/>
              <a:t/>
            </a:r>
            <a:br>
              <a:rPr lang="pt-BR" b="1" dirty="0" smtClean="0"/>
            </a:br>
            <a:r>
              <a:rPr lang="pt-BR" b="1" dirty="0" smtClean="0"/>
              <a:t>DO </a:t>
            </a:r>
            <a:r>
              <a:rPr lang="pt-BR" b="1" dirty="0"/>
              <a:t>BRASIL</a:t>
            </a:r>
            <a:r>
              <a:rPr lang="pt-BR" dirty="0"/>
              <a:t/>
            </a:r>
            <a:br>
              <a:rPr lang="pt-BR" dirty="0"/>
            </a:br>
            <a:endParaRPr lang="pt-B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785794"/>
            <a:ext cx="8229600" cy="5538806"/>
          </a:xfrm>
        </p:spPr>
        <p:txBody>
          <a:bodyPr/>
          <a:lstStyle/>
          <a:p>
            <a:pPr>
              <a:buNone/>
            </a:pPr>
            <a:r>
              <a:rPr lang="pt-BR" dirty="0" smtClean="0"/>
              <a:t>                       </a:t>
            </a:r>
            <a:r>
              <a:rPr lang="pt-BR" sz="2800" dirty="0" smtClean="0"/>
              <a:t>Tânia </a:t>
            </a:r>
            <a:r>
              <a:rPr lang="pt-BR" sz="2800" dirty="0" err="1" smtClean="0"/>
              <a:t>Bacelar</a:t>
            </a:r>
            <a:r>
              <a:rPr lang="pt-BR" sz="2800" dirty="0" smtClean="0"/>
              <a:t> trouxe uma retrospectiva </a:t>
            </a:r>
          </a:p>
          <a:p>
            <a:pPr>
              <a:buNone/>
            </a:pPr>
            <a:r>
              <a:rPr lang="pt-BR" sz="2800" dirty="0" smtClean="0"/>
              <a:t>                      do cenário favorável que o Brasil </a:t>
            </a:r>
          </a:p>
          <a:p>
            <a:pPr>
              <a:buNone/>
            </a:pPr>
            <a:r>
              <a:rPr lang="pt-BR" sz="2800" dirty="0" smtClean="0"/>
              <a:t>                       vivenciava Entre 2003 a 2014.</a:t>
            </a:r>
          </a:p>
          <a:p>
            <a:pPr>
              <a:buNone/>
            </a:pPr>
            <a:r>
              <a:rPr lang="pt-BR" dirty="0" smtClean="0"/>
              <a:t>	</a:t>
            </a:r>
          </a:p>
          <a:p>
            <a:pPr>
              <a:buNone/>
            </a:pPr>
            <a:r>
              <a:rPr lang="pt-BR" sz="3600" dirty="0" smtClean="0"/>
              <a:t>	A economia acelerada  foi uma resposta à combinação de políticas sociais e das medidas econômicas adotadas no então governo Lula.</a:t>
            </a:r>
            <a:endParaRPr lang="pt-BR" sz="2800" dirty="0" smtClean="0"/>
          </a:p>
          <a:p>
            <a:pPr>
              <a:buNone/>
            </a:pPr>
            <a:endParaRPr lang="pt-BR" dirty="0"/>
          </a:p>
        </p:txBody>
      </p:sp>
      <p:pic>
        <p:nvPicPr>
          <p:cNvPr id="4" name="Imagem 3" descr="https://www.sintepe.org.br/site/v1/images/2018/noticias/conselho%202.jpg"/>
          <p:cNvPicPr/>
          <p:nvPr/>
        </p:nvPicPr>
        <p:blipFill>
          <a:blip r:embed="rId2" r:link="rId3"/>
          <a:srcRect l="48158" t="20406"/>
          <a:stretch>
            <a:fillRect/>
          </a:stretch>
        </p:blipFill>
        <p:spPr bwMode="auto">
          <a:xfrm>
            <a:off x="214282" y="428604"/>
            <a:ext cx="1928826" cy="1785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071546"/>
            <a:ext cx="8229600" cy="5253054"/>
          </a:xfrm>
        </p:spPr>
        <p:txBody>
          <a:bodyPr>
            <a:normAutofit lnSpcReduction="10000"/>
          </a:bodyPr>
          <a:lstStyle/>
          <a:p>
            <a:pPr>
              <a:buNone/>
            </a:pPr>
            <a:r>
              <a:rPr lang="pt-BR" sz="3200" dirty="0" smtClean="0"/>
              <a:t>    A junção dos fatores citados aumentou a demanda popular por bens dos setores modernos. </a:t>
            </a:r>
          </a:p>
          <a:p>
            <a:pPr>
              <a:buNone/>
            </a:pPr>
            <a:r>
              <a:rPr lang="pt-BR" sz="3200" dirty="0" smtClean="0"/>
              <a:t>	O estado de Pernambuco, conseguiu atrair investimentos industriais, aumentar a importância dos serviços e transformou sua base rural, como fruticultura, avicultura, pecuária. </a:t>
            </a:r>
          </a:p>
          <a:p>
            <a:pPr>
              <a:buNone/>
            </a:pPr>
            <a:r>
              <a:rPr lang="pt-BR" sz="3200" dirty="0" smtClean="0"/>
              <a:t>	Entre 2004 - 2014, as regiões rurais cresceram mais do que a Região Metropolitana do Recife e Pernambuco. </a:t>
            </a:r>
          </a:p>
          <a:p>
            <a:pPr>
              <a:buNone/>
            </a:pPr>
            <a:endParaRPr lang="pt-BR" sz="3200" dirty="0" smtClean="0"/>
          </a:p>
          <a:p>
            <a:pPr>
              <a:buNone/>
            </a:pPr>
            <a:endParaRPr lang="pt-B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142984"/>
            <a:ext cx="8229600" cy="5181616"/>
          </a:xfrm>
        </p:spPr>
        <p:txBody>
          <a:bodyPr/>
          <a:lstStyle/>
          <a:p>
            <a:pPr>
              <a:buNone/>
            </a:pPr>
            <a:r>
              <a:rPr lang="pt-BR" sz="3600" dirty="0" smtClean="0"/>
              <a:t>	Existiram também outros avanços importantes, como o aumento do número de campi universitários de 43 para 230 e a mudança do mapa do IDH.(Índice de desenvolvimento humano) "Existe um discurso, uma campanha que afirma que tudo que foi feito anteriormente foi errado e isso não é verdade”. </a:t>
            </a:r>
          </a:p>
          <a:p>
            <a:pPr>
              <a:buNone/>
            </a:pPr>
            <a:endParaRPr lang="pt-B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071546"/>
            <a:ext cx="8229600" cy="5253054"/>
          </a:xfrm>
        </p:spPr>
        <p:txBody>
          <a:bodyPr>
            <a:normAutofit lnSpcReduction="10000"/>
          </a:bodyPr>
          <a:lstStyle/>
          <a:p>
            <a:pPr>
              <a:buNone/>
            </a:pPr>
            <a:r>
              <a:rPr lang="pt-BR" dirty="0" smtClean="0"/>
              <a:t>	</a:t>
            </a:r>
            <a:r>
              <a:rPr lang="pt-BR" sz="3200" dirty="0" smtClean="0"/>
              <a:t>Existiram acertos nas gestões anteriores", existiram erros no campo econômico. Esses desacertos acontecem no mesmo período em que a China estava desacelerando e o preço das commodities estavam diminuindo. Além disso, a queda da taxa de juros, a forte renúncia fiscal (agenda </a:t>
            </a:r>
            <a:r>
              <a:rPr lang="pt-BR" sz="3200" dirty="0" err="1" smtClean="0"/>
              <a:t>Fiesp</a:t>
            </a:r>
            <a:r>
              <a:rPr lang="pt-BR" sz="3200" dirty="0" smtClean="0"/>
              <a:t>) com consumo em queda, a trava nos preços administrados e depois liberados em 2015 e o ajuste fiscal de 2015/2016 estes  foram alguns erros </a:t>
            </a:r>
            <a:endParaRPr lang="pt-BR" dirty="0" smtClean="0"/>
          </a:p>
          <a:p>
            <a:pPr>
              <a:buNone/>
            </a:pPr>
            <a:endParaRPr lang="pt-B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000108"/>
            <a:ext cx="8229600" cy="5324492"/>
          </a:xfrm>
        </p:spPr>
        <p:txBody>
          <a:bodyPr>
            <a:normAutofit lnSpcReduction="10000"/>
          </a:bodyPr>
          <a:lstStyle/>
          <a:p>
            <a:pPr>
              <a:buNone/>
            </a:pPr>
            <a:r>
              <a:rPr lang="pt-BR" dirty="0" smtClean="0"/>
              <a:t>	</a:t>
            </a:r>
            <a:r>
              <a:rPr lang="pt-BR" sz="3600" dirty="0" smtClean="0"/>
              <a:t>"O calvário de Dilma começa em 2012 e 2013 e termina no impeachment em 2016", resumiu. Como resposta a essa situação econômica, a PEC (Proposta de Emenda Constitucional 55 (EC 95) foi aprovada. Entretanto essa Emenda Constitucional só trata de pessoal, custeio, transferência e investimento quando deveria tratar da despesa financeira. </a:t>
            </a:r>
            <a:endParaRPr lang="pt-B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142984"/>
            <a:ext cx="8229600" cy="5181616"/>
          </a:xfrm>
        </p:spPr>
        <p:txBody>
          <a:bodyPr/>
          <a:lstStyle/>
          <a:p>
            <a:pPr algn="ctr">
              <a:buNone/>
            </a:pPr>
            <a:r>
              <a:rPr lang="pt-BR" sz="4000" dirty="0" smtClean="0"/>
              <a:t>"O Paulo Guedes avisou que vai mexer na renúncia fiscal e por isso já está sofrendo pressão dos empresários. Vamos ver se ele tem força para aprovar essa renúncia fiscal", ponderou.</a:t>
            </a:r>
            <a:endParaRPr lang="pt-BR" sz="3600" dirty="0" smtClean="0"/>
          </a:p>
          <a:p>
            <a:pPr>
              <a:buNone/>
            </a:pPr>
            <a:endParaRPr lang="pt-B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071546"/>
            <a:ext cx="8229600" cy="5253054"/>
          </a:xfrm>
        </p:spPr>
        <p:txBody>
          <a:bodyPr>
            <a:normAutofit fontScale="92500"/>
          </a:bodyPr>
          <a:lstStyle/>
          <a:p>
            <a:pPr algn="ctr">
              <a:buNone/>
            </a:pPr>
            <a:r>
              <a:rPr lang="pt-BR" dirty="0" smtClean="0"/>
              <a:t>	</a:t>
            </a:r>
            <a:r>
              <a:rPr lang="pt-BR" sz="3200" dirty="0" smtClean="0"/>
              <a:t>Diante da situação atual, a economista acredita que um dos grandes problemas do Brasil e de Pernambuco é o desemprego, que figura entre 12% nacionalmente. Sobre esse tema, Tânia </a:t>
            </a:r>
            <a:r>
              <a:rPr lang="pt-BR" sz="3200" dirty="0" err="1" smtClean="0"/>
              <a:t>Bacelar</a:t>
            </a:r>
            <a:r>
              <a:rPr lang="pt-BR" sz="3200" dirty="0" smtClean="0"/>
              <a:t> lançou uma questão importante que sociedade e sindicatos precisam refletir, que é a mudança no campo do trabalho, uma vez que 2/3 dos trabalhadores está ocupado por conta própria. "Não há só crise, há impacto da reforma trabalhista e revolução tecnológica que tem levado as pessoas às outras ocupações".</a:t>
            </a:r>
            <a:endParaRPr lang="pt-BR" dirty="0" smtClean="0"/>
          </a:p>
          <a:p>
            <a:pPr>
              <a:buNone/>
            </a:pPr>
            <a:endParaRPr lang="pt-B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000108"/>
            <a:ext cx="8229600" cy="5324492"/>
          </a:xfrm>
        </p:spPr>
        <p:txBody>
          <a:bodyPr>
            <a:normAutofit fontScale="92500" lnSpcReduction="10000"/>
          </a:bodyPr>
          <a:lstStyle/>
          <a:p>
            <a:pPr algn="ctr">
              <a:buNone/>
            </a:pPr>
            <a:r>
              <a:rPr lang="pt-BR" b="1" dirty="0" smtClean="0"/>
              <a:t>	</a:t>
            </a:r>
            <a:r>
              <a:rPr lang="pt-BR" sz="3600" b="1" dirty="0" smtClean="0"/>
              <a:t>2019</a:t>
            </a:r>
            <a:r>
              <a:rPr lang="pt-BR" sz="3600" dirty="0" smtClean="0"/>
              <a:t> - A economista afirma que o cenário é de ambiente mundial impregnado de mudanças e tensões. O contexto internacional não ajudará na construção de melhoras e sinaliza para uma desaceleração. Já no ambiente brasileiro, é preciso uma busca de um projeto de futuro. "A hegemonia hoje é do modelo primário-exportador e não o projeto de Brasil como potência mundial. É isso que o Brasil quer?", refletiu. </a:t>
            </a:r>
            <a:endParaRPr lang="pt-BR" dirty="0" smtClean="0"/>
          </a:p>
          <a:p>
            <a:pPr>
              <a:buNone/>
            </a:pPr>
            <a:endParaRPr lang="pt-B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000108"/>
            <a:ext cx="8229600" cy="5324492"/>
          </a:xfrm>
        </p:spPr>
        <p:txBody>
          <a:bodyPr>
            <a:normAutofit lnSpcReduction="10000"/>
          </a:bodyPr>
          <a:lstStyle/>
          <a:p>
            <a:pPr algn="ctr">
              <a:buNone/>
            </a:pPr>
            <a:r>
              <a:rPr lang="pt-BR" dirty="0" smtClean="0"/>
              <a:t>	</a:t>
            </a:r>
            <a:r>
              <a:rPr lang="pt-BR" sz="3200" dirty="0" smtClean="0"/>
              <a:t>Além disso, a mudança política de 2019 aponta para reformas, que têm um caráter de reestruturação das bases e não alavanca a economia. Para a professora, a economia brasileira deverá ter um modesto de crescimento e essa retomada deverá ser comandada pelo investimento privado, gerando assim um alerta para o Nordeste e Pernambuco, sempre preteridos dos investimentos privados. Fica o alerta para sindicatos, governo e sociedade em geral.</a:t>
            </a:r>
            <a:endParaRPr lang="pt-BR" dirty="0" smtClean="0"/>
          </a:p>
          <a:p>
            <a:pPr>
              <a:buNone/>
            </a:pPr>
            <a:endParaRPr lang="pt-B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142984"/>
            <a:ext cx="8229600" cy="5181616"/>
          </a:xfrm>
        </p:spPr>
        <p:txBody>
          <a:bodyPr>
            <a:normAutofit lnSpcReduction="10000"/>
          </a:bodyPr>
          <a:lstStyle/>
          <a:p>
            <a:pPr>
              <a:buNone/>
            </a:pPr>
            <a:r>
              <a:rPr lang="pt-BR" sz="3600" dirty="0" smtClean="0"/>
              <a:t>			O processo para elaboração</a:t>
            </a:r>
          </a:p>
          <a:p>
            <a:pPr>
              <a:buNone/>
            </a:pPr>
            <a:r>
              <a:rPr lang="pt-BR" sz="3600" dirty="0" smtClean="0"/>
              <a:t>                das Políticas Públicas é baseado</a:t>
            </a:r>
          </a:p>
          <a:p>
            <a:pPr>
              <a:buNone/>
            </a:pPr>
            <a:r>
              <a:rPr lang="pt-BR" sz="3600" dirty="0" smtClean="0"/>
              <a:t>                em negociação, aqui como um </a:t>
            </a:r>
          </a:p>
          <a:p>
            <a:pPr>
              <a:buNone/>
            </a:pPr>
            <a:r>
              <a:rPr lang="pt-BR" sz="3600" dirty="0" smtClean="0"/>
              <a:t>                conceito positivo e ético, ou seja, entre as diferentes pessoas, organizações e instituições (públicas e privadas), interessadas no tema, que vão debater e auxiliar a tomada da decisão, </a:t>
            </a:r>
            <a:endParaRPr lang="pt-BR" sz="3600" dirty="0"/>
          </a:p>
        </p:txBody>
      </p:sp>
      <p:pic>
        <p:nvPicPr>
          <p:cNvPr id="4" name="Imagem 3" descr="Resultado de imagem para Simbolo da Campanha da Fraternidade"/>
          <p:cNvPicPr/>
          <p:nvPr/>
        </p:nvPicPr>
        <p:blipFill>
          <a:blip r:embed="rId2" r:link="rId3" cstate="print"/>
          <a:srcRect l="22533" r="22414"/>
          <a:stretch>
            <a:fillRect/>
          </a:stretch>
        </p:blipFill>
        <p:spPr bwMode="auto">
          <a:xfrm>
            <a:off x="214282" y="1142984"/>
            <a:ext cx="1857388" cy="173276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928670"/>
            <a:ext cx="8229600" cy="5395930"/>
          </a:xfrm>
        </p:spPr>
        <p:txBody>
          <a:bodyPr/>
          <a:lstStyle/>
          <a:p>
            <a:pPr algn="ctr">
              <a:buNone/>
            </a:pPr>
            <a:r>
              <a:rPr lang="pt-BR" dirty="0" smtClean="0"/>
              <a:t>	</a:t>
            </a:r>
            <a:r>
              <a:rPr lang="pt-BR" sz="3200" dirty="0" smtClean="0"/>
              <a:t>seja nos âmbitos formais de negociação, como a esfera pública (Poder legislativo, poder judiciário ou poder Executivo), os Conselhos de Direito, Audiências Públicas, ou os âmbitos informais de negociação, como as ruas e as manifestações populares, todas essas ferramentas se tornam mecanismos para participação social e, dessa forma, um espaço de negociação em prol do interesse público.</a:t>
            </a:r>
            <a:endParaRPr lang="pt-BR" dirty="0" smtClean="0"/>
          </a:p>
          <a:p>
            <a:pPr>
              <a:buNone/>
            </a:pPr>
            <a:endParaRPr lang="pt-B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928670"/>
            <a:ext cx="8229600" cy="5395930"/>
          </a:xfrm>
        </p:spPr>
        <p:txBody>
          <a:bodyPr/>
          <a:lstStyle/>
          <a:p>
            <a:pPr algn="ctr">
              <a:buNone/>
            </a:pPr>
            <a:r>
              <a:rPr lang="pt-BR" dirty="0" smtClean="0"/>
              <a:t>	</a:t>
            </a:r>
            <a:r>
              <a:rPr lang="pt-BR" sz="4000" dirty="0" smtClean="0"/>
              <a:t>Para formular uma Política Pública é preciso construir um Itinerários de ações e propostas, que serve como organização para uma maior efetividade das Políticas Públicas, que traga a resolução de determinado problema. </a:t>
            </a:r>
            <a:endParaRPr lang="pt-B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000108"/>
            <a:ext cx="8229600" cy="5324492"/>
          </a:xfrm>
        </p:spPr>
        <p:txBody>
          <a:bodyPr>
            <a:normAutofit fontScale="92500"/>
          </a:bodyPr>
          <a:lstStyle/>
          <a:p>
            <a:pPr algn="ctr">
              <a:buNone/>
            </a:pPr>
            <a:r>
              <a:rPr lang="pt-BR" dirty="0" smtClean="0"/>
              <a:t>	</a:t>
            </a:r>
            <a:r>
              <a:rPr lang="pt-BR" sz="3600" dirty="0" smtClean="0"/>
              <a:t>Os programas e projetos elaborados, e encontrados, podem se tornar um</a:t>
            </a:r>
            <a:r>
              <a:rPr lang="pt-BR" sz="3600" b="1" dirty="0" smtClean="0"/>
              <a:t> Plano de Ação </a:t>
            </a:r>
            <a:r>
              <a:rPr lang="pt-BR" sz="3600" dirty="0" smtClean="0"/>
              <a:t>que podemos ter como um</a:t>
            </a:r>
            <a:r>
              <a:rPr lang="pt-BR" sz="3600" b="1" dirty="0" smtClean="0"/>
              <a:t> “guarda chuva” </a:t>
            </a:r>
            <a:r>
              <a:rPr lang="pt-BR" sz="3600" dirty="0" smtClean="0"/>
              <a:t>de outras Políticas Públicas, por exemplo</a:t>
            </a:r>
            <a:r>
              <a:rPr lang="pt-BR" sz="3600" b="1" dirty="0" smtClean="0"/>
              <a:t>, “Plano de Direitos das Crianças e Adolescentes”, “Plano de Direitos Humanos”, “Plano de Educação”, Plano de Cultura” </a:t>
            </a:r>
            <a:r>
              <a:rPr lang="pt-BR" sz="3600" dirty="0" smtClean="0"/>
              <a:t>e tantos outros planos que podem ocorrer nas mais diferentes esferas governamentais.</a:t>
            </a:r>
            <a:endParaRPr lang="pt-B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000108"/>
            <a:ext cx="8229600" cy="5324492"/>
          </a:xfrm>
        </p:spPr>
        <p:txBody>
          <a:bodyPr>
            <a:normAutofit fontScale="92500"/>
          </a:bodyPr>
          <a:lstStyle/>
          <a:p>
            <a:pPr lvl="1" algn="ctr">
              <a:buNone/>
            </a:pPr>
            <a:r>
              <a:rPr lang="pt-BR" dirty="0" smtClean="0"/>
              <a:t>	</a:t>
            </a:r>
            <a:r>
              <a:rPr lang="pt-BR" sz="3600" dirty="0" smtClean="0"/>
              <a:t>Contudo, não podemos esquecer que as Políticas Públicas são ações do governo e que garantem a gestão do Estado na solução de determinado problema, portanto para que a Política Pública seja executada, é necessário que ela percorra determinado ciclo, independentemente da esfera governamental em que esteja o debate.</a:t>
            </a:r>
            <a:endParaRPr lang="pt-BR" dirty="0" smtClean="0"/>
          </a:p>
          <a:p>
            <a:pPr>
              <a:buNone/>
            </a:pPr>
            <a:endParaRPr lang="pt-B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000108"/>
            <a:ext cx="8229600" cy="5324492"/>
          </a:xfrm>
        </p:spPr>
        <p:txBody>
          <a:bodyPr/>
          <a:lstStyle/>
          <a:p>
            <a:pPr algn="ctr">
              <a:buNone/>
            </a:pPr>
            <a:r>
              <a:rPr lang="pt-BR" dirty="0" smtClean="0"/>
              <a:t>	</a:t>
            </a:r>
            <a:r>
              <a:rPr lang="pt-BR" sz="4400" dirty="0" smtClean="0"/>
              <a:t>Os ciclos, as etapas ou os processos de políticas públicas constituem um modelo de </a:t>
            </a:r>
            <a:r>
              <a:rPr lang="pt-BR" sz="4400" dirty="0" err="1" smtClean="0"/>
              <a:t>sequência</a:t>
            </a:r>
            <a:r>
              <a:rPr lang="pt-BR" sz="4400" dirty="0" smtClean="0"/>
              <a:t> lógica, sendo que cada etapa possui determinado atores e espaços de debate.</a:t>
            </a:r>
            <a:endParaRPr lang="pt-BR" dirty="0" smtClean="0"/>
          </a:p>
          <a:p>
            <a:pPr>
              <a:buNone/>
            </a:pPr>
            <a:endParaRPr lang="pt-B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142984"/>
            <a:ext cx="8229600" cy="5181616"/>
          </a:xfrm>
        </p:spPr>
        <p:txBody>
          <a:bodyPr>
            <a:normAutofit lnSpcReduction="10000"/>
          </a:bodyPr>
          <a:lstStyle/>
          <a:p>
            <a:pPr algn="ctr">
              <a:buNone/>
            </a:pPr>
            <a:r>
              <a:rPr lang="pt-BR" sz="3200" dirty="0" smtClean="0"/>
              <a:t>	As Políticas públicas são ainda, ações discutidas, decididas, programadas e executadas em favor de todos os membros da sociedade. Ações permanentes, ligadas a educação, saúde, à segurança pública, ao saneamento básico, à ecologia e combate a miséria e outros. Elas visam especialmente as pessoas que são empurradas para as margens da sociedade ou excluídas e está prevista na Constituição Federal e em outras leis.”</a:t>
            </a:r>
          </a:p>
          <a:p>
            <a:pPr>
              <a:buNone/>
            </a:pPr>
            <a:endParaRPr lang="pt-B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000108"/>
            <a:ext cx="8229600" cy="5324492"/>
          </a:xfrm>
        </p:spPr>
        <p:txBody>
          <a:bodyPr/>
          <a:lstStyle/>
          <a:p>
            <a:pPr>
              <a:buNone/>
            </a:pPr>
            <a:r>
              <a:rPr lang="pt-BR" dirty="0" smtClean="0"/>
              <a:t>	</a:t>
            </a:r>
            <a:r>
              <a:rPr lang="pt-BR" sz="3600" dirty="0" smtClean="0"/>
              <a:t>A Constituição Federal de 1988 possibilitou que fosse introduzido no panorama público brasileiro que todo poder emana do povo que o elegeu e possibilitou a participação da sociedade na implementação de Políticas Públicas através de conselhos que propuseram leis que abrange 4 áreas: </a:t>
            </a:r>
            <a:endParaRPr lang="pt-BR" dirty="0" smtClean="0"/>
          </a:p>
          <a:p>
            <a:pPr>
              <a:buNone/>
            </a:pPr>
            <a:endParaRPr lang="pt-B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000108"/>
            <a:ext cx="8229600" cy="5324492"/>
          </a:xfrm>
        </p:spPr>
        <p:txBody>
          <a:bodyPr>
            <a:normAutofit lnSpcReduction="10000"/>
          </a:bodyPr>
          <a:lstStyle/>
          <a:p>
            <a:r>
              <a:rPr lang="pt-BR" sz="3200" b="1" dirty="0" smtClean="0"/>
              <a:t>Criança e adolescente;</a:t>
            </a:r>
            <a:r>
              <a:rPr lang="pt-BR" sz="3200" dirty="0" smtClean="0"/>
              <a:t> </a:t>
            </a:r>
          </a:p>
          <a:p>
            <a:endParaRPr lang="pt-BR" sz="2200" dirty="0" smtClean="0"/>
          </a:p>
          <a:p>
            <a:r>
              <a:rPr lang="pt-BR" sz="3200" b="1" dirty="0" smtClean="0"/>
              <a:t>Saúde;</a:t>
            </a:r>
          </a:p>
          <a:p>
            <a:endParaRPr lang="pt-BR" sz="2200" dirty="0" smtClean="0"/>
          </a:p>
          <a:p>
            <a:r>
              <a:rPr lang="pt-BR" sz="3200" b="1" dirty="0" smtClean="0"/>
              <a:t>Assistência Social;</a:t>
            </a:r>
          </a:p>
          <a:p>
            <a:endParaRPr lang="pt-BR" sz="2000" dirty="0" smtClean="0"/>
          </a:p>
          <a:p>
            <a:r>
              <a:rPr lang="pt-BR" sz="3200" b="1" dirty="0" smtClean="0"/>
              <a:t>Educação</a:t>
            </a:r>
          </a:p>
          <a:p>
            <a:pPr>
              <a:buNone/>
            </a:pPr>
            <a:r>
              <a:rPr lang="pt-BR" sz="3200" dirty="0" smtClean="0"/>
              <a:t>	</a:t>
            </a:r>
          </a:p>
          <a:p>
            <a:pPr>
              <a:buNone/>
            </a:pPr>
            <a:r>
              <a:rPr lang="pt-BR" sz="3200" dirty="0" smtClean="0"/>
              <a:t>	É necessário despertar a consciência na participação de todo cidadão na construção dessas ações.</a:t>
            </a:r>
          </a:p>
          <a:p>
            <a:pPr>
              <a:buNone/>
            </a:pPr>
            <a:endParaRPr lang="pt-BR" sz="3200" dirty="0" smtClean="0"/>
          </a:p>
        </p:txBody>
      </p:sp>
      <p:pic>
        <p:nvPicPr>
          <p:cNvPr id="4" name="Imagem 3" descr="Resultado de imagem para Simbolo da Campanha da Fraternidade"/>
          <p:cNvPicPr/>
          <p:nvPr/>
        </p:nvPicPr>
        <p:blipFill>
          <a:blip r:embed="rId2" r:link="rId3" cstate="print"/>
          <a:srcRect l="4996" t="15817" r="6517" b="9413"/>
          <a:stretch>
            <a:fillRect/>
          </a:stretch>
        </p:blipFill>
        <p:spPr bwMode="auto">
          <a:xfrm>
            <a:off x="5929322" y="571480"/>
            <a:ext cx="2784914" cy="358220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000108"/>
            <a:ext cx="8229600" cy="5324492"/>
          </a:xfrm>
        </p:spPr>
        <p:txBody>
          <a:bodyPr>
            <a:normAutofit lnSpcReduction="10000"/>
          </a:bodyPr>
          <a:lstStyle/>
          <a:p>
            <a:pPr algn="ctr">
              <a:buNone/>
            </a:pPr>
            <a:r>
              <a:rPr lang="pt-BR" dirty="0" smtClean="0"/>
              <a:t>	</a:t>
            </a:r>
            <a:r>
              <a:rPr lang="pt-BR" sz="4000" dirty="0" smtClean="0"/>
              <a:t>Como discípulos/as missionários/as de Jesus Cristo, poderíamos perceber as Políticas Públicas como ações misericordiosas. Participar das discussões e execução das políticas é ajudar a construir uma verdadeira fraternidade e resgatar a dignidade de irmãos e de irmãs. </a:t>
            </a:r>
            <a:endParaRPr lang="pt-BR" dirty="0" smtClean="0"/>
          </a:p>
          <a:p>
            <a:pPr>
              <a:buNone/>
            </a:pPr>
            <a:endParaRPr lang="pt-B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142984"/>
            <a:ext cx="8229600" cy="5181616"/>
          </a:xfrm>
        </p:spPr>
        <p:txBody>
          <a:bodyPr>
            <a:normAutofit lnSpcReduction="10000"/>
          </a:bodyPr>
          <a:lstStyle/>
          <a:p>
            <a:pPr>
              <a:buNone/>
            </a:pPr>
            <a:r>
              <a:rPr lang="pt-BR" dirty="0" smtClean="0"/>
              <a:t>	                           </a:t>
            </a:r>
          </a:p>
          <a:p>
            <a:pPr>
              <a:buNone/>
            </a:pPr>
            <a:endParaRPr lang="pt-BR" sz="3200" dirty="0" smtClean="0"/>
          </a:p>
          <a:p>
            <a:pPr>
              <a:buNone/>
            </a:pPr>
            <a:r>
              <a:rPr lang="pt-BR" sz="3200" dirty="0" smtClean="0"/>
              <a:t>	Refletindo e orando poderemos nos tornar mais sensíveis para entender sobre as Políticas Públicas sociais vamos sentir que no pobre, desassistido martirizado, desnutrido, flagelado está reconhecido um corpo martirizado, que nos lembra Cristo e assim somos de certa forma compelidos a agir, incentivar essa Política (resolver problemas),</a:t>
            </a:r>
            <a:endParaRPr lang="pt-BR" sz="3200" dirty="0"/>
          </a:p>
        </p:txBody>
      </p:sp>
      <p:pic>
        <p:nvPicPr>
          <p:cNvPr id="2052" name="Picture 4" descr="Resultado de imagem para jesus cristo servo sofredor"/>
          <p:cNvPicPr>
            <a:picLocks noChangeAspect="1" noChangeArrowheads="1"/>
          </p:cNvPicPr>
          <p:nvPr/>
        </p:nvPicPr>
        <p:blipFill>
          <a:blip r:embed="rId2"/>
          <a:srcRect/>
          <a:stretch>
            <a:fillRect/>
          </a:stretch>
        </p:blipFill>
        <p:spPr bwMode="auto">
          <a:xfrm>
            <a:off x="4500562" y="357166"/>
            <a:ext cx="2842121" cy="1571636"/>
          </a:xfrm>
          <a:prstGeom prst="rect">
            <a:avLst/>
          </a:prstGeom>
          <a:noFill/>
        </p:spPr>
      </p:pic>
      <p:pic>
        <p:nvPicPr>
          <p:cNvPr id="2054" name="Picture 6" descr="Resultado de imagem para trabalhador explorado"/>
          <p:cNvPicPr>
            <a:picLocks noChangeAspect="1" noChangeArrowheads="1"/>
          </p:cNvPicPr>
          <p:nvPr/>
        </p:nvPicPr>
        <p:blipFill>
          <a:blip r:embed="rId3"/>
          <a:srcRect/>
          <a:stretch>
            <a:fillRect/>
          </a:stretch>
        </p:blipFill>
        <p:spPr bwMode="auto">
          <a:xfrm>
            <a:off x="1808242" y="357166"/>
            <a:ext cx="2708640" cy="160512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928670"/>
            <a:ext cx="8229600" cy="5395930"/>
          </a:xfrm>
        </p:spPr>
        <p:txBody>
          <a:bodyPr/>
          <a:lstStyle/>
          <a:p>
            <a:pPr>
              <a:buNone/>
            </a:pPr>
            <a:r>
              <a:rPr lang="pt-BR" dirty="0" smtClean="0"/>
              <a:t>	</a:t>
            </a:r>
            <a:r>
              <a:rPr lang="pt-BR" sz="4400" dirty="0" smtClean="0"/>
              <a:t>uma vez que o processo para elaboração das Políticas Públicas é baseado em negociações entre diferentes pessoas que se organizam reivindicam, lutam...de forma ética e justa.</a:t>
            </a:r>
            <a:endParaRPr lang="pt-B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500034" y="928670"/>
            <a:ext cx="8229600" cy="5253054"/>
          </a:xfrm>
        </p:spPr>
        <p:txBody>
          <a:bodyPr/>
          <a:lstStyle/>
          <a:p>
            <a:pPr>
              <a:buNone/>
            </a:pPr>
            <a:r>
              <a:rPr lang="pt-BR" dirty="0" smtClean="0"/>
              <a:t>	</a:t>
            </a:r>
            <a:r>
              <a:rPr lang="pt-BR" sz="3600" dirty="0" smtClean="0"/>
              <a:t>Hoje, das verbas reservadas para manter as Políticas Públicas, são distribuídas:</a:t>
            </a:r>
          </a:p>
          <a:p>
            <a:pPr>
              <a:buNone/>
            </a:pPr>
            <a:endParaRPr lang="pt-BR" sz="1200" dirty="0" smtClean="0"/>
          </a:p>
          <a:p>
            <a:r>
              <a:rPr lang="pt-BR" sz="3600" dirty="0" smtClean="0"/>
              <a:t>48,4% vai para Governo Federal;</a:t>
            </a:r>
          </a:p>
          <a:p>
            <a:endParaRPr lang="pt-BR" sz="1200" dirty="0" smtClean="0"/>
          </a:p>
          <a:p>
            <a:r>
              <a:rPr lang="pt-BR" sz="3600" dirty="0" smtClean="0"/>
              <a:t>26,1% para o Governo Estadual;</a:t>
            </a:r>
          </a:p>
          <a:p>
            <a:endParaRPr lang="pt-BR" sz="1200" dirty="0" smtClean="0"/>
          </a:p>
          <a:p>
            <a:r>
              <a:rPr lang="pt-BR" sz="3600" dirty="0" smtClean="0"/>
              <a:t>25,5% para as Prefeituras Municipais;</a:t>
            </a:r>
          </a:p>
          <a:p>
            <a:endParaRPr lang="pt-BR" sz="1200" dirty="0" smtClean="0"/>
          </a:p>
          <a:p>
            <a:pPr>
              <a:buNone/>
            </a:pPr>
            <a:r>
              <a:rPr lang="pt-BR" sz="3600" dirty="0" smtClean="0"/>
              <a:t>	E nós, acompanhamos? Cobramos?</a:t>
            </a:r>
          </a:p>
          <a:p>
            <a:pPr>
              <a:buNone/>
            </a:pPr>
            <a:endParaRPr lang="pt-B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071546"/>
            <a:ext cx="8229600" cy="5253054"/>
          </a:xfrm>
        </p:spPr>
        <p:txBody>
          <a:bodyPr>
            <a:normAutofit fontScale="92500"/>
          </a:bodyPr>
          <a:lstStyle/>
          <a:p>
            <a:pPr>
              <a:buNone/>
            </a:pPr>
            <a:r>
              <a:rPr lang="pt-BR" dirty="0" smtClean="0"/>
              <a:t>	</a:t>
            </a:r>
            <a:r>
              <a:rPr lang="pt-BR" sz="3600" dirty="0" smtClean="0"/>
              <a:t>Participar, efetivamente, da elaboração das  </a:t>
            </a:r>
            <a:r>
              <a:rPr lang="pt-BR" sz="3600" dirty="0" err="1" smtClean="0"/>
              <a:t>PPs</a:t>
            </a:r>
            <a:r>
              <a:rPr lang="pt-BR" sz="3600" dirty="0" smtClean="0"/>
              <a:t>, requer mais que escolher, é estar presente nos mais diversos mecanismos de participação, garantidos pela Constituição da República Federativa  do Brasil que contribuem na tomada de decisões, implementação, avaliação e monitoramento (acompanhamento) que vai além da escolha de um candidato que supomos ético.   </a:t>
            </a:r>
            <a:endParaRPr lang="pt-BR" dirty="0" smtClean="0"/>
          </a:p>
          <a:p>
            <a:pPr>
              <a:buNone/>
            </a:pPr>
            <a:endParaRPr lang="pt-B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928670"/>
            <a:ext cx="8229600" cy="5395930"/>
          </a:xfrm>
        </p:spPr>
        <p:txBody>
          <a:bodyPr>
            <a:noAutofit/>
          </a:bodyPr>
          <a:lstStyle/>
          <a:p>
            <a:pPr>
              <a:buNone/>
            </a:pPr>
            <a:r>
              <a:rPr lang="pt-BR" sz="3200" dirty="0" smtClean="0"/>
              <a:t>	“A Sagrada Escritura utiliza, no Antigo Testamento, a palavra (</a:t>
            </a:r>
            <a:r>
              <a:rPr lang="pt-BR" sz="3200" dirty="0" err="1" smtClean="0"/>
              <a:t>mishpat</a:t>
            </a:r>
            <a:r>
              <a:rPr lang="pt-BR" sz="3200" dirty="0" smtClean="0"/>
              <a:t>) para designar a ordem justa da sociedade, em sentido objetivo, que nem sempre e respeitada na vida real, vinda, por isso, sempre acompanhada da palavra justiça (</a:t>
            </a:r>
            <a:r>
              <a:rPr lang="pt-BR" sz="3200" dirty="0" err="1" smtClean="0"/>
              <a:t>sedáqà</a:t>
            </a:r>
            <a:r>
              <a:rPr lang="pt-BR" sz="3200" dirty="0" smtClean="0"/>
              <a:t>), que é fundamento do direito, a obrigação moral do direito em sentido subjetivo, motivação interior, que torna possível viver fundo o primeiro”.</a:t>
            </a:r>
            <a:endParaRPr lang="pt-BR" sz="32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000108"/>
            <a:ext cx="8229600" cy="5324492"/>
          </a:xfrm>
        </p:spPr>
        <p:txBody>
          <a:bodyPr/>
          <a:lstStyle/>
          <a:p>
            <a:pPr>
              <a:buNone/>
            </a:pPr>
            <a:r>
              <a:rPr lang="pt-BR" dirty="0" smtClean="0"/>
              <a:t>	</a:t>
            </a:r>
            <a:r>
              <a:rPr lang="pt-BR" sz="3200" dirty="0" smtClean="0"/>
              <a:t>Assim a “justiça é a razão pela qual nos preocupamos com os mais pobres dentre o povo, representados pela tríade: a </a:t>
            </a:r>
            <a:r>
              <a:rPr lang="pt-BR" sz="3200" b="1" dirty="0" smtClean="0"/>
              <a:t>viúva,</a:t>
            </a:r>
            <a:r>
              <a:rPr lang="pt-BR" sz="3200" dirty="0" smtClean="0"/>
              <a:t> o </a:t>
            </a:r>
            <a:r>
              <a:rPr lang="pt-BR" sz="3200" b="1" dirty="0" smtClean="0"/>
              <a:t>órfão</a:t>
            </a:r>
            <a:r>
              <a:rPr lang="pt-BR" sz="3200" dirty="0" smtClean="0"/>
              <a:t> e o </a:t>
            </a:r>
            <a:r>
              <a:rPr lang="pt-BR" sz="3200" b="1" dirty="0" smtClean="0"/>
              <a:t>estrangeiro,</a:t>
            </a:r>
            <a:r>
              <a:rPr lang="pt-BR" sz="3200" dirty="0" smtClean="0"/>
              <a:t> para que haja o direito na sociedade”  </a:t>
            </a:r>
          </a:p>
          <a:p>
            <a:pPr>
              <a:buNone/>
            </a:pPr>
            <a:endParaRPr lang="pt-BR" dirty="0"/>
          </a:p>
        </p:txBody>
      </p:sp>
      <p:pic>
        <p:nvPicPr>
          <p:cNvPr id="34818" name="Picture 2" descr="Resultado de imagem para viÃºvas, Ã³rfÃ£os e estrangeiros"/>
          <p:cNvPicPr>
            <a:picLocks noChangeAspect="1" noChangeArrowheads="1"/>
          </p:cNvPicPr>
          <p:nvPr/>
        </p:nvPicPr>
        <p:blipFill>
          <a:blip r:embed="rId2"/>
          <a:srcRect/>
          <a:stretch>
            <a:fillRect/>
          </a:stretch>
        </p:blipFill>
        <p:spPr bwMode="auto">
          <a:xfrm>
            <a:off x="3000364" y="4429132"/>
            <a:ext cx="2786082" cy="1857388"/>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928670"/>
            <a:ext cx="8229600" cy="5395930"/>
          </a:xfrm>
        </p:spPr>
        <p:txBody>
          <a:bodyPr/>
          <a:lstStyle/>
          <a:p>
            <a:pPr>
              <a:buNone/>
            </a:pPr>
            <a:r>
              <a:rPr lang="pt-BR" sz="3200" u="sng" dirty="0" smtClean="0"/>
              <a:t>O Pentateuco e a legislação do direito e da justiça</a:t>
            </a:r>
            <a:r>
              <a:rPr lang="pt-BR" sz="3200" dirty="0" smtClean="0"/>
              <a:t>.</a:t>
            </a:r>
          </a:p>
          <a:p>
            <a:pPr>
              <a:buNone/>
            </a:pPr>
            <a:endParaRPr lang="pt-BR" sz="3200" dirty="0" smtClean="0"/>
          </a:p>
          <a:p>
            <a:pPr>
              <a:buNone/>
            </a:pPr>
            <a:endParaRPr lang="pt-BR" sz="3200" dirty="0" smtClean="0"/>
          </a:p>
          <a:p>
            <a:pPr>
              <a:buNone/>
            </a:pPr>
            <a:endParaRPr lang="pt-BR" sz="3200" dirty="0" smtClean="0"/>
          </a:p>
          <a:p>
            <a:pPr>
              <a:buNone/>
            </a:pPr>
            <a:r>
              <a:rPr lang="pt-BR" sz="3200" dirty="0" smtClean="0"/>
              <a:t>	As tradições do Pentateuco favorecem o direito como instrumento útil para construção de convivência mais igualitária. Isso porque o objetivo maior das leis é favorecer uma sociedade solidária.</a:t>
            </a:r>
          </a:p>
          <a:p>
            <a:pPr>
              <a:buNone/>
            </a:pPr>
            <a:endParaRPr lang="pt-BR" dirty="0"/>
          </a:p>
        </p:txBody>
      </p:sp>
      <p:pic>
        <p:nvPicPr>
          <p:cNvPr id="39938" name="Picture 2" descr="Resultado de imagem para sociedade solidÃ¡ria"/>
          <p:cNvPicPr>
            <a:picLocks noChangeAspect="1" noChangeArrowheads="1"/>
          </p:cNvPicPr>
          <p:nvPr/>
        </p:nvPicPr>
        <p:blipFill>
          <a:blip r:embed="rId2"/>
          <a:srcRect/>
          <a:stretch>
            <a:fillRect/>
          </a:stretch>
        </p:blipFill>
        <p:spPr bwMode="auto">
          <a:xfrm>
            <a:off x="3222591" y="1772532"/>
            <a:ext cx="2944831" cy="1656468"/>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000108"/>
            <a:ext cx="8229600" cy="5324492"/>
          </a:xfrm>
        </p:spPr>
        <p:txBody>
          <a:bodyPr>
            <a:normAutofit lnSpcReduction="10000"/>
          </a:bodyPr>
          <a:lstStyle/>
          <a:p>
            <a:pPr>
              <a:buNone/>
            </a:pPr>
            <a:r>
              <a:rPr lang="pt-BR" dirty="0" smtClean="0"/>
              <a:t>	</a:t>
            </a:r>
            <a:r>
              <a:rPr lang="pt-BR" sz="3200" dirty="0" smtClean="0"/>
              <a:t>Enfim, é a cultura religiosa do antigo Israel que trouxe à humanidade a </a:t>
            </a:r>
            <a:r>
              <a:rPr lang="pt-BR" sz="3200" dirty="0" err="1" smtClean="0"/>
              <a:t>ideia</a:t>
            </a:r>
            <a:r>
              <a:rPr lang="pt-BR" sz="3200" dirty="0" smtClean="0"/>
              <a:t> de subjugar o governante à lei. A justiça seria a maior autoridade do Estado. Semelhantemente, nos Estados democráticos atuais, as Constituições precisam exercer seu papel de nortear todos os poderes em sua atuação, motivando-os a estarem a serviço da sociedade e a favorecerem, sobretudo, que os mais necessitados tenham sua sobrevivência digna respeitada.</a:t>
            </a:r>
            <a:endParaRPr lang="pt-BR" dirty="0" smtClean="0"/>
          </a:p>
          <a:p>
            <a:pPr>
              <a:buNone/>
            </a:pPr>
            <a:endParaRPr lang="pt-B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928670"/>
            <a:ext cx="8229600" cy="5395930"/>
          </a:xfrm>
        </p:spPr>
        <p:txBody>
          <a:bodyPr/>
          <a:lstStyle/>
          <a:p>
            <a:pPr>
              <a:buNone/>
            </a:pPr>
            <a:r>
              <a:rPr lang="pt-BR" dirty="0" smtClean="0"/>
              <a:t>	</a:t>
            </a:r>
            <a:r>
              <a:rPr lang="pt-BR" sz="3600" dirty="0" smtClean="0"/>
              <a:t>Deus se revela no Antigo Testamento como aquele que viu a miséria de seu povo e ouviu o seu clamor, descendo para libertá-lo (Ex 3, 7-8) e, por isso essa experiência libertadora se constituiu o centro da fé do povo de Israel.     </a:t>
            </a:r>
            <a:endParaRPr lang="pt-BR" dirty="0" smtClean="0"/>
          </a:p>
          <a:p>
            <a:pPr>
              <a:buNone/>
            </a:pPr>
            <a:endParaRPr lang="pt-BR" dirty="0"/>
          </a:p>
        </p:txBody>
      </p:sp>
      <p:pic>
        <p:nvPicPr>
          <p:cNvPr id="40962" name="Picture 2" descr="Resultado de imagem para trabalho escravo"/>
          <p:cNvPicPr>
            <a:picLocks noChangeAspect="1" noChangeArrowheads="1"/>
          </p:cNvPicPr>
          <p:nvPr/>
        </p:nvPicPr>
        <p:blipFill>
          <a:blip r:embed="rId2"/>
          <a:srcRect/>
          <a:stretch>
            <a:fillRect/>
          </a:stretch>
        </p:blipFill>
        <p:spPr bwMode="auto">
          <a:xfrm>
            <a:off x="5500694" y="4714884"/>
            <a:ext cx="2762248" cy="1840348"/>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142984"/>
            <a:ext cx="8229600" cy="5181616"/>
          </a:xfrm>
        </p:spPr>
        <p:txBody>
          <a:bodyPr>
            <a:normAutofit fontScale="92500" lnSpcReduction="10000"/>
          </a:bodyPr>
          <a:lstStyle/>
          <a:p>
            <a:pPr>
              <a:buNone/>
            </a:pPr>
            <a:r>
              <a:rPr lang="pt-BR" sz="3200" b="1" dirty="0" smtClean="0"/>
              <a:t>O combate à fome: </a:t>
            </a:r>
          </a:p>
          <a:p>
            <a:pPr>
              <a:buNone/>
            </a:pPr>
            <a:r>
              <a:rPr lang="pt-BR" sz="3200" b="1" dirty="0" smtClean="0"/>
              <a:t>a multiplicação dos pães </a:t>
            </a:r>
          </a:p>
          <a:p>
            <a:pPr>
              <a:buNone/>
            </a:pPr>
            <a:r>
              <a:rPr lang="pt-BR" sz="3200" b="1" dirty="0" smtClean="0"/>
              <a:t>em Marcos</a:t>
            </a:r>
            <a:r>
              <a:rPr lang="pt-BR" sz="3200" dirty="0" smtClean="0"/>
              <a:t>.</a:t>
            </a:r>
          </a:p>
          <a:p>
            <a:pPr>
              <a:buNone/>
            </a:pPr>
            <a:endParaRPr lang="pt-BR" sz="2800" dirty="0" smtClean="0"/>
          </a:p>
          <a:p>
            <a:pPr>
              <a:buNone/>
            </a:pPr>
            <a:r>
              <a:rPr lang="pt-BR" sz="2800" dirty="0" smtClean="0"/>
              <a:t>	</a:t>
            </a:r>
            <a:r>
              <a:rPr lang="pt-BR" sz="3200" dirty="0" smtClean="0"/>
              <a:t>Jesus, repetidamente, encontrou-se com os mais frágeis e os mais vulneráveis. Entre os mais necessitados, os famintos ganham destaque. Percebe-se, pois, que a narrativa sobre a multiplicação dos pães é descrita várias vezes (seis)  porque Jesus era um multiplicador de pães.</a:t>
            </a:r>
            <a:endParaRPr lang="pt-BR" sz="2800" dirty="0"/>
          </a:p>
        </p:txBody>
      </p:sp>
      <p:pic>
        <p:nvPicPr>
          <p:cNvPr id="43012" name="Picture 4" descr="Resultado de imagem para a multiplicaÃ§Ã£o dos pÃ£es"/>
          <p:cNvPicPr>
            <a:picLocks noChangeAspect="1" noChangeArrowheads="1"/>
          </p:cNvPicPr>
          <p:nvPr/>
        </p:nvPicPr>
        <p:blipFill>
          <a:blip r:embed="rId2" cstate="print"/>
          <a:srcRect/>
          <a:stretch>
            <a:fillRect/>
          </a:stretch>
        </p:blipFill>
        <p:spPr bwMode="auto">
          <a:xfrm>
            <a:off x="5572132" y="660777"/>
            <a:ext cx="3057546" cy="1910967"/>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071546"/>
            <a:ext cx="8229600" cy="5253054"/>
          </a:xfrm>
        </p:spPr>
        <p:txBody>
          <a:bodyPr/>
          <a:lstStyle/>
          <a:p>
            <a:pPr>
              <a:buNone/>
            </a:pPr>
            <a:r>
              <a:rPr lang="pt-BR" dirty="0" smtClean="0"/>
              <a:t>	</a:t>
            </a:r>
            <a:r>
              <a:rPr lang="pt-BR" sz="3600" dirty="0" smtClean="0"/>
              <a:t>Existe da parte de Jesus a disposição de atender o povo sofrido. </a:t>
            </a:r>
            <a:r>
              <a:rPr lang="pt-BR" sz="3600" u="sng" dirty="0" smtClean="0"/>
              <a:t>Ao ver a “grande multidão”, encheu-se de compaixão por eles</a:t>
            </a:r>
            <a:r>
              <a:rPr lang="pt-BR" sz="3600" dirty="0" smtClean="0"/>
              <a:t>” e, por isso “saiu do barco para ir ao encontro de quem esperava por ajuda. Mc 6, 34.</a:t>
            </a:r>
            <a:endParaRPr lang="pt-BR" dirty="0" smtClean="0"/>
          </a:p>
          <a:p>
            <a:pPr>
              <a:buNone/>
            </a:pPr>
            <a:endParaRPr lang="pt-BR" dirty="0"/>
          </a:p>
        </p:txBody>
      </p:sp>
      <p:pic>
        <p:nvPicPr>
          <p:cNvPr id="44034" name="Picture 2" descr="Resultado de imagem para jesus vai ao encontro da multidÃ£o"/>
          <p:cNvPicPr>
            <a:picLocks noChangeAspect="1" noChangeArrowheads="1"/>
          </p:cNvPicPr>
          <p:nvPr/>
        </p:nvPicPr>
        <p:blipFill>
          <a:blip r:embed="rId2"/>
          <a:srcRect/>
          <a:stretch>
            <a:fillRect/>
          </a:stretch>
        </p:blipFill>
        <p:spPr bwMode="auto">
          <a:xfrm>
            <a:off x="4643437" y="4429132"/>
            <a:ext cx="3883219" cy="1929475"/>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071546"/>
            <a:ext cx="8229600" cy="5253054"/>
          </a:xfrm>
        </p:spPr>
        <p:txBody>
          <a:bodyPr/>
          <a:lstStyle/>
          <a:p>
            <a:pPr>
              <a:buNone/>
            </a:pPr>
            <a:r>
              <a:rPr lang="pt-BR" dirty="0" smtClean="0"/>
              <a:t>	</a:t>
            </a:r>
            <a:r>
              <a:rPr lang="pt-BR" sz="3600" dirty="0" smtClean="0"/>
              <a:t>O texto sagrado nos lembra outras duas implicações apresentadas: Jesus insistiu na reorganização do povo faminto em grupos menores, de </a:t>
            </a:r>
            <a:r>
              <a:rPr lang="pt-BR" sz="3600" dirty="0" err="1" smtClean="0"/>
              <a:t>cinquenta</a:t>
            </a:r>
            <a:r>
              <a:rPr lang="pt-BR" sz="3600" dirty="0" smtClean="0"/>
              <a:t> a cem pessoas (Mc 6,40).</a:t>
            </a:r>
            <a:endParaRPr lang="pt-BR" dirty="0"/>
          </a:p>
        </p:txBody>
      </p:sp>
      <p:pic>
        <p:nvPicPr>
          <p:cNvPr id="45058" name="Picture 2" descr="Imagem relacionada"/>
          <p:cNvPicPr>
            <a:picLocks noChangeAspect="1" noChangeArrowheads="1"/>
          </p:cNvPicPr>
          <p:nvPr/>
        </p:nvPicPr>
        <p:blipFill>
          <a:blip r:embed="rId2"/>
          <a:srcRect/>
          <a:stretch>
            <a:fillRect/>
          </a:stretch>
        </p:blipFill>
        <p:spPr bwMode="auto">
          <a:xfrm>
            <a:off x="5429256" y="4000504"/>
            <a:ext cx="2881332" cy="216100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857232"/>
            <a:ext cx="8229600" cy="5467368"/>
          </a:xfrm>
        </p:spPr>
        <p:txBody>
          <a:bodyPr/>
          <a:lstStyle/>
          <a:p>
            <a:pPr>
              <a:buNone/>
            </a:pPr>
            <a:r>
              <a:rPr lang="pt-BR" dirty="0" smtClean="0"/>
              <a:t>	</a:t>
            </a:r>
            <a:r>
              <a:rPr lang="pt-BR" sz="2800" dirty="0" smtClean="0"/>
              <a:t>Assim cultiva a memória do êxodo... o povo dos hebreus saíra em grupos de “</a:t>
            </a:r>
            <a:r>
              <a:rPr lang="pt-BR" sz="2800" dirty="0" err="1" smtClean="0"/>
              <a:t>cinquenta</a:t>
            </a:r>
            <a:r>
              <a:rPr lang="pt-BR" sz="2800" dirty="0" smtClean="0"/>
              <a:t>” do Egito (Ex 13, 18) E se organizara de acordo com esse número e seus múltiplos - e a memória profética, mais tarde , justamente </a:t>
            </a:r>
            <a:r>
              <a:rPr lang="pt-BR" sz="2800" dirty="0" err="1" smtClean="0"/>
              <a:t>cinquenta</a:t>
            </a:r>
            <a:r>
              <a:rPr lang="pt-BR" sz="2800" dirty="0" smtClean="0"/>
              <a:t>, (em grego “pentecostes”) dias após a páscoa, a comunidade cristã iria ser agraciada com o Espírito Santo de Deus. Enfim povo se organiza assumindo a dinâmica do Êxodo, a qual insiste na libertação dos que se encontram curvados, humilhados e oprimidos e sabendo o quanto o Senhor Deus deseja que se faça justiça aos injustiçados.</a:t>
            </a:r>
            <a:endParaRPr lang="pt-BR" dirty="0" smtClean="0"/>
          </a:p>
          <a:p>
            <a:pPr>
              <a:buNone/>
            </a:pPr>
            <a:endParaRPr lang="pt-B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928670"/>
            <a:ext cx="8229600" cy="5395930"/>
          </a:xfrm>
        </p:spPr>
        <p:txBody>
          <a:bodyPr>
            <a:normAutofit lnSpcReduction="10000"/>
          </a:bodyPr>
          <a:lstStyle/>
          <a:p>
            <a:pPr>
              <a:buNone/>
            </a:pPr>
            <a:r>
              <a:rPr lang="pt-BR" dirty="0" smtClean="0"/>
              <a:t>	</a:t>
            </a:r>
            <a:r>
              <a:rPr lang="pt-BR" sz="3600" dirty="0" smtClean="0"/>
              <a:t>Jesus em determinados momentos dava muita </a:t>
            </a:r>
            <a:r>
              <a:rPr lang="pt-BR" sz="3600" b="1" dirty="0" smtClean="0"/>
              <a:t>atenção aos doentes</a:t>
            </a:r>
            <a:r>
              <a:rPr lang="pt-BR" sz="3600" dirty="0" smtClean="0"/>
              <a:t>, no evangelho de Marcos, observa-se que dos 17 milagres narrados, 14 gira em torno de curas. Indicou a postura do bom samaritano como modelo de compaixão e misericórdia. Visitar doentes, sem permitir que fiquem entregues a própria sorte, significa visitar Jesus... </a:t>
            </a:r>
            <a:endParaRPr lang="pt-BR" dirty="0" smtClean="0"/>
          </a:p>
          <a:p>
            <a:pPr>
              <a:buNone/>
            </a:pPr>
            <a:endParaRPr lang="pt-BR"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928670"/>
            <a:ext cx="8229600" cy="5395930"/>
          </a:xfrm>
        </p:spPr>
        <p:txBody>
          <a:bodyPr/>
          <a:lstStyle/>
          <a:p>
            <a:pPr>
              <a:buNone/>
            </a:pPr>
            <a:r>
              <a:rPr lang="pt-BR" dirty="0" smtClean="0"/>
              <a:t>	                                 </a:t>
            </a:r>
            <a:r>
              <a:rPr lang="pt-BR" sz="3600" dirty="0" smtClean="0"/>
              <a:t>Outros grupos de pessoas</a:t>
            </a:r>
          </a:p>
          <a:p>
            <a:pPr>
              <a:buNone/>
            </a:pPr>
            <a:r>
              <a:rPr lang="pt-BR" sz="3600" dirty="0" smtClean="0"/>
              <a:t>                           ganharam a atenção de </a:t>
            </a:r>
          </a:p>
          <a:p>
            <a:pPr>
              <a:buNone/>
            </a:pPr>
            <a:r>
              <a:rPr lang="pt-BR" sz="3600" dirty="0" smtClean="0"/>
              <a:t>                           Jesus. Ele insistiu no </a:t>
            </a:r>
          </a:p>
          <a:p>
            <a:pPr>
              <a:buNone/>
            </a:pPr>
            <a:r>
              <a:rPr lang="pt-BR" sz="3600" b="1" dirty="0" smtClean="0"/>
              <a:t>                            cuidado com as </a:t>
            </a:r>
          </a:p>
          <a:p>
            <a:pPr>
              <a:buNone/>
            </a:pPr>
            <a:r>
              <a:rPr lang="pt-BR" sz="3600" b="1" dirty="0" smtClean="0"/>
              <a:t>                           crianças</a:t>
            </a:r>
            <a:r>
              <a:rPr lang="pt-BR" sz="3600" dirty="0" smtClean="0"/>
              <a:t>, dizendo: quem </a:t>
            </a:r>
          </a:p>
          <a:p>
            <a:pPr>
              <a:buNone/>
            </a:pPr>
            <a:r>
              <a:rPr lang="pt-BR" sz="3600" dirty="0" smtClean="0"/>
              <a:t>                          acolher uma destas crianças em meu nome, </a:t>
            </a:r>
          </a:p>
          <a:p>
            <a:pPr>
              <a:buNone/>
            </a:pPr>
            <a:r>
              <a:rPr lang="pt-BR" sz="3600" dirty="0" smtClean="0"/>
              <a:t>   é a mim que acolhe.</a:t>
            </a:r>
            <a:endParaRPr lang="pt-BR" dirty="0" smtClean="0"/>
          </a:p>
          <a:p>
            <a:pPr>
              <a:buNone/>
            </a:pPr>
            <a:endParaRPr lang="pt-BR" dirty="0"/>
          </a:p>
        </p:txBody>
      </p:sp>
      <p:pic>
        <p:nvPicPr>
          <p:cNvPr id="46082" name="Picture 2" descr="Resultado de imagem para jesus e as crianÃ§inhas"/>
          <p:cNvPicPr>
            <a:picLocks noChangeAspect="1" noChangeArrowheads="1"/>
          </p:cNvPicPr>
          <p:nvPr/>
        </p:nvPicPr>
        <p:blipFill>
          <a:blip r:embed="rId2"/>
          <a:srcRect/>
          <a:stretch>
            <a:fillRect/>
          </a:stretch>
        </p:blipFill>
        <p:spPr bwMode="auto">
          <a:xfrm>
            <a:off x="285720" y="714356"/>
            <a:ext cx="2440216" cy="3429024"/>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928670"/>
            <a:ext cx="8229600" cy="5395930"/>
          </a:xfrm>
        </p:spPr>
        <p:txBody>
          <a:bodyPr/>
          <a:lstStyle/>
          <a:p>
            <a:pPr>
              <a:buNone/>
            </a:pPr>
            <a:r>
              <a:rPr lang="pt-BR" dirty="0" smtClean="0"/>
              <a:t>	</a:t>
            </a:r>
            <a:r>
              <a:rPr lang="pt-BR" sz="3200" dirty="0" smtClean="0"/>
              <a:t>Jesus vivendo numa sociedade marcada pela dominância dos homens, cultivou, em </a:t>
            </a:r>
            <a:r>
              <a:rPr lang="pt-BR" sz="3200" b="1" dirty="0" smtClean="0"/>
              <a:t>relação às mulheres,</a:t>
            </a:r>
            <a:r>
              <a:rPr lang="pt-BR" sz="3200" dirty="0" smtClean="0"/>
              <a:t> uma convivência livre de preconceitos. Reconhecendo e valorizando a igualdade delas na ordem prevista por Deus na criação. Em vista disso, faz muito sentido que o apóstolo Paulo, ao contemplar a ordem igualitária da salvação, contemplou homens e mulheres como sendo apenas um apenas em Cristo.</a:t>
            </a:r>
            <a:endParaRPr lang="pt-BR" dirty="0" smtClean="0"/>
          </a:p>
          <a:p>
            <a:pPr>
              <a:buNone/>
            </a:pPr>
            <a:endParaRPr lang="pt-BR"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142984"/>
            <a:ext cx="8229600" cy="5181616"/>
          </a:xfrm>
        </p:spPr>
        <p:txBody>
          <a:bodyPr/>
          <a:lstStyle/>
          <a:p>
            <a:pPr>
              <a:buNone/>
            </a:pPr>
            <a:r>
              <a:rPr lang="pt-BR" dirty="0" smtClean="0"/>
              <a:t>	</a:t>
            </a:r>
            <a:r>
              <a:rPr lang="pt-BR" sz="3600" dirty="0" smtClean="0"/>
              <a:t>Cabe ainda mencionar </a:t>
            </a:r>
            <a:r>
              <a:rPr lang="pt-BR" sz="3600" b="1" dirty="0" smtClean="0"/>
              <a:t>os trabalhadores</a:t>
            </a:r>
            <a:r>
              <a:rPr lang="pt-BR" sz="3600" dirty="0" smtClean="0"/>
              <a:t>. Jesus mesmo era filho de um carpinteiro. Alguns dos seus discípulos eram pescadores e coletores de impostos. As parábolas contadas por Jesus acolhem as imagens do mundo do trabalho agropastoril, artesanal e doméstico.</a:t>
            </a:r>
            <a:endParaRPr lang="pt-BR"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142984"/>
            <a:ext cx="8229600" cy="5181616"/>
          </a:xfrm>
        </p:spPr>
        <p:txBody>
          <a:bodyPr>
            <a:normAutofit lnSpcReduction="10000"/>
          </a:bodyPr>
          <a:lstStyle/>
          <a:p>
            <a:pPr>
              <a:buNone/>
            </a:pPr>
            <a:r>
              <a:rPr lang="pt-BR" dirty="0" smtClean="0"/>
              <a:t>	</a:t>
            </a:r>
            <a:r>
              <a:rPr lang="pt-BR" sz="3200" dirty="0" smtClean="0"/>
              <a:t>No entanto, pondo o enfoque na agricultura, colheitas ruins e especialmente, a alta carga de tributos e impostos pagos ao Império Romano ameaçavam as famílias no sentido de torná-las escravas. Nas propriedades rurais das elites sociais e políticas, em geral arrendadas, trabalhadores diaristas buscavam a sobrevivência e foi Jesus que pensou em salários mais igualitários exatamente como expressão da justiça diferenciada pertencente ao reino dos céus.</a:t>
            </a:r>
            <a:endParaRPr lang="pt-BR" dirty="0" smtClean="0"/>
          </a:p>
          <a:p>
            <a:pPr>
              <a:buNone/>
            </a:pPr>
            <a:endParaRPr lang="pt-BR"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000108"/>
            <a:ext cx="8229600" cy="5324492"/>
          </a:xfrm>
        </p:spPr>
        <p:txBody>
          <a:bodyPr/>
          <a:lstStyle/>
          <a:p>
            <a:pPr>
              <a:buNone/>
            </a:pPr>
            <a:r>
              <a:rPr lang="pt-BR" dirty="0" smtClean="0"/>
              <a:t>	</a:t>
            </a:r>
            <a:r>
              <a:rPr lang="pt-BR" sz="3600" dirty="0" smtClean="0"/>
              <a:t>Ser discípulo ou discípula de Jesus inclui a tarefa de compreender as dimensões sociais e políticas iluminadas pela Boa </a:t>
            </a:r>
          </a:p>
          <a:p>
            <a:pPr>
              <a:buNone/>
            </a:pPr>
            <a:r>
              <a:rPr lang="pt-BR" sz="3600" dirty="0" smtClean="0"/>
              <a:t>	Nova anunciada por Jesus. </a:t>
            </a:r>
          </a:p>
          <a:p>
            <a:pPr>
              <a:buNone/>
            </a:pPr>
            <a:r>
              <a:rPr lang="pt-BR" sz="3600" dirty="0" smtClean="0"/>
              <a:t>	Afinal o Reino dos Céus</a:t>
            </a:r>
          </a:p>
          <a:p>
            <a:pPr>
              <a:buNone/>
            </a:pPr>
            <a:r>
              <a:rPr lang="pt-BR" sz="3600" dirty="0" smtClean="0"/>
              <a:t> é a presença da justiça.</a:t>
            </a:r>
            <a:endParaRPr lang="pt-BR" dirty="0" smtClean="0"/>
          </a:p>
          <a:p>
            <a:pPr>
              <a:buNone/>
            </a:pPr>
            <a:endParaRPr lang="pt-BR" dirty="0"/>
          </a:p>
        </p:txBody>
      </p:sp>
      <p:pic>
        <p:nvPicPr>
          <p:cNvPr id="49154" name="Picture 2" descr="Resultado de imagem para reino de deus e justiÃ§a"/>
          <p:cNvPicPr>
            <a:picLocks noChangeAspect="1" noChangeArrowheads="1"/>
          </p:cNvPicPr>
          <p:nvPr/>
        </p:nvPicPr>
        <p:blipFill>
          <a:blip r:embed="rId2" cstate="print"/>
          <a:srcRect/>
          <a:stretch>
            <a:fillRect/>
          </a:stretch>
        </p:blipFill>
        <p:spPr bwMode="auto">
          <a:xfrm>
            <a:off x="6429388" y="3714752"/>
            <a:ext cx="2143140" cy="2143140"/>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071546"/>
            <a:ext cx="8229600" cy="5253054"/>
          </a:xfrm>
        </p:spPr>
        <p:txBody>
          <a:bodyPr/>
          <a:lstStyle/>
          <a:p>
            <a:pPr>
              <a:buNone/>
            </a:pPr>
            <a:r>
              <a:rPr lang="pt-BR" dirty="0" smtClean="0"/>
              <a:t>	</a:t>
            </a:r>
            <a:r>
              <a:rPr lang="pt-BR" sz="3600" dirty="0" smtClean="0"/>
              <a:t>Devemos estimular a participação em Políticas Públicas, à luz da Palavra de Deus para fortalecer a cidadania e o bem comum, sinais de fraternidade e também para sentir-se fortalecido espiritualmente. </a:t>
            </a:r>
            <a:endParaRPr lang="pt-BR" dirty="0" smtClean="0"/>
          </a:p>
          <a:p>
            <a:pPr>
              <a:buNone/>
            </a:pPr>
            <a:endParaRPr lang="pt-BR" dirty="0"/>
          </a:p>
        </p:txBody>
      </p:sp>
      <p:pic>
        <p:nvPicPr>
          <p:cNvPr id="53250" name="Picture 2" descr="Resultado de imagem para reino de deus e justiÃ§a"/>
          <p:cNvPicPr>
            <a:picLocks noChangeAspect="1" noChangeArrowheads="1"/>
          </p:cNvPicPr>
          <p:nvPr/>
        </p:nvPicPr>
        <p:blipFill>
          <a:blip r:embed="rId2" cstate="print"/>
          <a:srcRect/>
          <a:stretch>
            <a:fillRect/>
          </a:stretch>
        </p:blipFill>
        <p:spPr bwMode="auto">
          <a:xfrm>
            <a:off x="4929190" y="5000636"/>
            <a:ext cx="3513117" cy="1463799"/>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000108"/>
            <a:ext cx="8229600" cy="5324492"/>
          </a:xfrm>
        </p:spPr>
        <p:txBody>
          <a:bodyPr/>
          <a:lstStyle/>
          <a:p>
            <a:pPr>
              <a:buNone/>
            </a:pPr>
            <a:r>
              <a:rPr lang="pt-BR" dirty="0" smtClean="0"/>
              <a:t>	</a:t>
            </a:r>
            <a:r>
              <a:rPr lang="pt-BR" sz="3200" dirty="0" smtClean="0"/>
              <a:t>Portanto participar da sociedade e contribuir para que homens e mulheres se emancipem de seus direitos e deveres, além de ser um exercício de cidadania, é também um ato de fé, pois a participação qualificada dos homens e mulheres inibe as práticas de corrupção.</a:t>
            </a:r>
            <a:endParaRPr lang="pt-BR" dirty="0" smtClean="0"/>
          </a:p>
          <a:p>
            <a:pPr>
              <a:buNone/>
            </a:pPr>
            <a:endParaRPr lang="pt-BR" dirty="0"/>
          </a:p>
        </p:txBody>
      </p:sp>
      <p:pic>
        <p:nvPicPr>
          <p:cNvPr id="54274" name="Picture 2" descr="Resultado de imagem para solidariedade"/>
          <p:cNvPicPr>
            <a:picLocks noChangeAspect="1" noChangeArrowheads="1"/>
          </p:cNvPicPr>
          <p:nvPr/>
        </p:nvPicPr>
        <p:blipFill>
          <a:blip r:embed="rId2"/>
          <a:srcRect/>
          <a:stretch>
            <a:fillRect/>
          </a:stretch>
        </p:blipFill>
        <p:spPr bwMode="auto">
          <a:xfrm>
            <a:off x="4929190" y="4643446"/>
            <a:ext cx="2619375" cy="1743076"/>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000108"/>
            <a:ext cx="8229600" cy="5324492"/>
          </a:xfrm>
        </p:spPr>
        <p:txBody>
          <a:bodyPr/>
          <a:lstStyle/>
          <a:p>
            <a:pPr>
              <a:buNone/>
            </a:pPr>
            <a:r>
              <a:rPr lang="pt-BR" sz="3200" b="1" dirty="0" smtClean="0"/>
              <a:t>São sujeitos destinatários dessas ações:</a:t>
            </a:r>
          </a:p>
          <a:p>
            <a:pPr>
              <a:buNone/>
            </a:pPr>
            <a:endParaRPr lang="pt-BR" sz="1100" dirty="0" smtClean="0"/>
          </a:p>
          <a:p>
            <a:r>
              <a:rPr lang="pt-BR" sz="3200" dirty="0" smtClean="0"/>
              <a:t>Pessoas em situação de rua;</a:t>
            </a:r>
          </a:p>
          <a:p>
            <a:endParaRPr lang="pt-BR" sz="1100" dirty="0" smtClean="0"/>
          </a:p>
          <a:p>
            <a:r>
              <a:rPr lang="pt-BR" sz="3200" dirty="0" smtClean="0"/>
              <a:t>Crianças e adolescentes em </a:t>
            </a:r>
          </a:p>
          <a:p>
            <a:pPr>
              <a:buNone/>
            </a:pPr>
            <a:r>
              <a:rPr lang="pt-BR" sz="3200" dirty="0" smtClean="0"/>
              <a:t>situação de vulnerabilidade social;</a:t>
            </a:r>
          </a:p>
          <a:p>
            <a:endParaRPr lang="pt-BR" sz="1100" dirty="0" smtClean="0"/>
          </a:p>
          <a:p>
            <a:r>
              <a:rPr lang="pt-BR" sz="3200" dirty="0" smtClean="0"/>
              <a:t>Povos e comunidades </a:t>
            </a:r>
          </a:p>
          <a:p>
            <a:pPr>
              <a:buNone/>
            </a:pPr>
            <a:r>
              <a:rPr lang="pt-BR" sz="3200" dirty="0" smtClean="0"/>
              <a:t>indígenas e quilombolas.</a:t>
            </a:r>
          </a:p>
          <a:p>
            <a:pPr>
              <a:buNone/>
            </a:pPr>
            <a:endParaRPr lang="pt-BR" dirty="0"/>
          </a:p>
        </p:txBody>
      </p:sp>
      <p:pic>
        <p:nvPicPr>
          <p:cNvPr id="55302" name="Picture 6" descr="Resultado de imagem para moradores de rua"/>
          <p:cNvPicPr>
            <a:picLocks noChangeAspect="1" noChangeArrowheads="1"/>
          </p:cNvPicPr>
          <p:nvPr/>
        </p:nvPicPr>
        <p:blipFill>
          <a:blip r:embed="rId2"/>
          <a:srcRect/>
          <a:stretch>
            <a:fillRect/>
          </a:stretch>
        </p:blipFill>
        <p:spPr bwMode="auto">
          <a:xfrm>
            <a:off x="5929322" y="4143380"/>
            <a:ext cx="2943842" cy="2205041"/>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28596" y="1962112"/>
            <a:ext cx="8229600" cy="4895888"/>
          </a:xfrm>
        </p:spPr>
        <p:txBody>
          <a:bodyPr/>
          <a:lstStyle/>
          <a:p>
            <a:r>
              <a:rPr lang="pt-BR" sz="3200" dirty="0" smtClean="0"/>
              <a:t>Trabalhadores sem teto;</a:t>
            </a:r>
          </a:p>
          <a:p>
            <a:pPr>
              <a:buNone/>
            </a:pPr>
            <a:endParaRPr lang="pt-BR" sz="1100" dirty="0" smtClean="0"/>
          </a:p>
          <a:p>
            <a:r>
              <a:rPr lang="pt-BR" sz="3200" dirty="0" smtClean="0"/>
              <a:t>Mulheres e homens encarcerados; </a:t>
            </a:r>
          </a:p>
          <a:p>
            <a:pPr>
              <a:buNone/>
            </a:pPr>
            <a:endParaRPr lang="pt-BR" sz="1100" dirty="0" smtClean="0"/>
          </a:p>
          <a:p>
            <a:r>
              <a:rPr lang="pt-BR" sz="3200" dirty="0" smtClean="0"/>
              <a:t>Doentes;</a:t>
            </a:r>
          </a:p>
          <a:p>
            <a:pPr>
              <a:buNone/>
            </a:pPr>
            <a:endParaRPr lang="pt-BR" sz="1100" dirty="0" smtClean="0"/>
          </a:p>
          <a:p>
            <a:r>
              <a:rPr lang="pt-BR" sz="3200" dirty="0" smtClean="0"/>
              <a:t>Vítimas de violências;</a:t>
            </a:r>
          </a:p>
          <a:p>
            <a:pPr>
              <a:buNone/>
            </a:pPr>
            <a:endParaRPr lang="pt-BR" sz="1100" dirty="0" smtClean="0"/>
          </a:p>
          <a:p>
            <a:r>
              <a:rPr lang="pt-BR" sz="3200" dirty="0" smtClean="0"/>
              <a:t>Catadores (as) de recicláveis;</a:t>
            </a:r>
          </a:p>
          <a:p>
            <a:pPr>
              <a:buNone/>
            </a:pPr>
            <a:endParaRPr lang="pt-BR" sz="1100" dirty="0" smtClean="0"/>
          </a:p>
          <a:p>
            <a:r>
              <a:rPr lang="pt-BR" sz="3200" dirty="0" smtClean="0"/>
              <a:t>Comunidades e igrejas;</a:t>
            </a:r>
          </a:p>
          <a:p>
            <a:pPr>
              <a:buNone/>
            </a:pPr>
            <a:endParaRPr lang="pt-BR" dirty="0"/>
          </a:p>
        </p:txBody>
      </p:sp>
      <p:pic>
        <p:nvPicPr>
          <p:cNvPr id="57346" name="Picture 2" descr="Resultado de imagem para catadores de materiais reciclÃ¡veis"/>
          <p:cNvPicPr>
            <a:picLocks noChangeAspect="1" noChangeArrowheads="1"/>
          </p:cNvPicPr>
          <p:nvPr/>
        </p:nvPicPr>
        <p:blipFill>
          <a:blip r:embed="rId2"/>
          <a:srcRect/>
          <a:stretch>
            <a:fillRect/>
          </a:stretch>
        </p:blipFill>
        <p:spPr bwMode="auto">
          <a:xfrm>
            <a:off x="5857884" y="285616"/>
            <a:ext cx="3076083" cy="2052325"/>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000108"/>
            <a:ext cx="8229600" cy="5324492"/>
          </a:xfrm>
        </p:spPr>
        <p:txBody>
          <a:bodyPr/>
          <a:lstStyle/>
          <a:p>
            <a:pPr>
              <a:buNone/>
            </a:pPr>
            <a:r>
              <a:rPr lang="pt-BR" dirty="0" smtClean="0"/>
              <a:t>	</a:t>
            </a:r>
            <a:r>
              <a:rPr lang="pt-BR" sz="3200" dirty="0" smtClean="0"/>
              <a:t>Pessoas que, de acordo com a realidade local, necessitam da solidariedade e ações de acolhimento, escuta e mobilização para efetivação dos seus direitos.</a:t>
            </a:r>
            <a:endParaRPr lang="pt-BR" dirty="0" smtClean="0"/>
          </a:p>
          <a:p>
            <a:pPr>
              <a:buNone/>
            </a:pPr>
            <a:endParaRPr lang="pt-BR" dirty="0" smtClean="0"/>
          </a:p>
          <a:p>
            <a:pPr>
              <a:buNone/>
            </a:pPr>
            <a:r>
              <a:rPr lang="pt-BR" dirty="0" smtClean="0"/>
              <a:t>	</a:t>
            </a:r>
            <a:r>
              <a:rPr lang="pt-BR" sz="3200" dirty="0" smtClean="0"/>
              <a:t>Assim todos serão </a:t>
            </a:r>
          </a:p>
          <a:p>
            <a:pPr>
              <a:buNone/>
            </a:pPr>
            <a:r>
              <a:rPr lang="pt-BR" sz="3200" dirty="0" smtClean="0"/>
              <a:t>libertados pelo direito </a:t>
            </a:r>
          </a:p>
          <a:p>
            <a:pPr>
              <a:buNone/>
            </a:pPr>
            <a:r>
              <a:rPr lang="pt-BR" sz="3200" dirty="0" smtClean="0"/>
              <a:t>e pala justiça, (Is 1, 27)</a:t>
            </a:r>
            <a:endParaRPr lang="pt-BR" dirty="0" smtClean="0"/>
          </a:p>
          <a:p>
            <a:pPr>
              <a:buNone/>
            </a:pPr>
            <a:endParaRPr lang="pt-BR" dirty="0"/>
          </a:p>
        </p:txBody>
      </p:sp>
      <p:pic>
        <p:nvPicPr>
          <p:cNvPr id="5" name="Imagem 4" descr="Resultado de imagem para Simbolo da Campanha da Fraternidade"/>
          <p:cNvPicPr/>
          <p:nvPr/>
        </p:nvPicPr>
        <p:blipFill>
          <a:blip r:embed="rId2" r:link="rId3"/>
          <a:srcRect t="19518" r="4599" b="12531"/>
          <a:stretch>
            <a:fillRect/>
          </a:stretch>
        </p:blipFill>
        <p:spPr bwMode="auto">
          <a:xfrm>
            <a:off x="5857884" y="3357562"/>
            <a:ext cx="2857520" cy="28575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928670"/>
            <a:ext cx="8229600" cy="5395930"/>
          </a:xfrm>
        </p:spPr>
        <p:txBody>
          <a:bodyPr/>
          <a:lstStyle/>
          <a:p>
            <a:r>
              <a:rPr lang="pt-BR" b="1" dirty="0" smtClean="0"/>
              <a:t>Fontes:</a:t>
            </a:r>
            <a:endParaRPr lang="pt-BR" dirty="0" smtClean="0"/>
          </a:p>
          <a:p>
            <a:r>
              <a:rPr lang="pt-BR" dirty="0" smtClean="0"/>
              <a:t>Tânia </a:t>
            </a:r>
            <a:r>
              <a:rPr lang="pt-BR" dirty="0" err="1" smtClean="0"/>
              <a:t>Bacelar</a:t>
            </a:r>
            <a:r>
              <a:rPr lang="pt-BR" dirty="0" smtClean="0"/>
              <a:t> de Araujo Possui graduação em Ciências Sociais pela Faculdade </a:t>
            </a:r>
            <a:r>
              <a:rPr lang="pt-BR" dirty="0" err="1" smtClean="0"/>
              <a:t>Frassinetti</a:t>
            </a:r>
            <a:r>
              <a:rPr lang="pt-BR" dirty="0" smtClean="0"/>
              <a:t> do Recife (1966), graduação em Ciências Econômicas pela Universidade Católica de Pernambuco (1967), Diploma de Estudos Aprofundados - </a:t>
            </a:r>
            <a:r>
              <a:rPr lang="pt-BR" dirty="0" err="1" smtClean="0"/>
              <a:t>D.E.A.</a:t>
            </a:r>
            <a:r>
              <a:rPr lang="pt-BR" dirty="0" smtClean="0"/>
              <a:t> pela Universidade de Paris I, </a:t>
            </a:r>
            <a:r>
              <a:rPr lang="pt-BR" dirty="0" err="1" smtClean="0"/>
              <a:t>Panthéon-Sorbonne</a:t>
            </a:r>
            <a:r>
              <a:rPr lang="pt-BR" dirty="0" smtClean="0"/>
              <a:t> (1977) e doutorado em Economia Pública, Planejamento e organização do espaço pela Universidade de Paris I, , sendo também sócia da CEPLAN Consultoria Econômica e Planejamento.</a:t>
            </a:r>
          </a:p>
          <a:p>
            <a:r>
              <a:rPr lang="pt-BR" dirty="0" smtClean="0"/>
              <a:t>Manual CF - 2019</a:t>
            </a:r>
          </a:p>
          <a:p>
            <a:pPr>
              <a:buNone/>
            </a:pPr>
            <a:endParaRPr lang="pt-BR"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xo">
  <a:themeElements>
    <a:clrScheme name="Flux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x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x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203</TotalTime>
  <Words>238</Words>
  <Application>Microsoft Office PowerPoint</Application>
  <PresentationFormat>Apresentação na tela (4:3)</PresentationFormat>
  <Paragraphs>113</Paragraphs>
  <Slides>45</Slides>
  <Notes>0</Notes>
  <HiddenSlides>0</HiddenSlides>
  <MMClips>0</MMClips>
  <ScaleCrop>false</ScaleCrop>
  <HeadingPairs>
    <vt:vector size="4" baseType="variant">
      <vt:variant>
        <vt:lpstr>Tema</vt:lpstr>
      </vt:variant>
      <vt:variant>
        <vt:i4>1</vt:i4>
      </vt:variant>
      <vt:variant>
        <vt:lpstr>Títulos de slides</vt:lpstr>
      </vt:variant>
      <vt:variant>
        <vt:i4>45</vt:i4>
      </vt:variant>
    </vt:vector>
  </HeadingPairs>
  <TitlesOfParts>
    <vt:vector size="46" baseType="lpstr">
      <vt:lpstr>Fluxo</vt:lpstr>
      <vt:lpstr>   CF – 2019   =    POLÍTICAS PÚBLICAS  DO BRASIL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CF – 2019   =    POLÍTICAS PÚBLICAS  DO BRASIL</dc:title>
  <dc:creator>Jane</dc:creator>
  <cp:lastModifiedBy>Jane</cp:lastModifiedBy>
  <cp:revision>16</cp:revision>
  <dcterms:created xsi:type="dcterms:W3CDTF">2019-08-12T20:50:02Z</dcterms:created>
  <dcterms:modified xsi:type="dcterms:W3CDTF">2019-08-17T14:16:45Z</dcterms:modified>
</cp:coreProperties>
</file>